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49"/>
  </p:notesMasterIdLst>
  <p:handoutMasterIdLst>
    <p:handoutMasterId r:id="rId50"/>
  </p:handoutMasterIdLst>
  <p:sldIdLst>
    <p:sldId id="1340" r:id="rId2"/>
    <p:sldId id="930" r:id="rId3"/>
    <p:sldId id="1341" r:id="rId4"/>
    <p:sldId id="1202" r:id="rId5"/>
    <p:sldId id="1368" r:id="rId6"/>
    <p:sldId id="1343" r:id="rId7"/>
    <p:sldId id="1351" r:id="rId8"/>
    <p:sldId id="1357" r:id="rId9"/>
    <p:sldId id="1363" r:id="rId10"/>
    <p:sldId id="1362" r:id="rId11"/>
    <p:sldId id="1360" r:id="rId12"/>
    <p:sldId id="1358" r:id="rId13"/>
    <p:sldId id="1214" r:id="rId14"/>
    <p:sldId id="1366" r:id="rId15"/>
    <p:sldId id="1367" r:id="rId16"/>
    <p:sldId id="1365" r:id="rId17"/>
    <p:sldId id="1364" r:id="rId18"/>
    <p:sldId id="1382" r:id="rId19"/>
    <p:sldId id="1383" r:id="rId20"/>
    <p:sldId id="1384" r:id="rId21"/>
    <p:sldId id="1386" r:id="rId22"/>
    <p:sldId id="1387" r:id="rId23"/>
    <p:sldId id="1388" r:id="rId24"/>
    <p:sldId id="1389" r:id="rId25"/>
    <p:sldId id="1346" r:id="rId26"/>
    <p:sldId id="1216" r:id="rId27"/>
    <p:sldId id="1373" r:id="rId28"/>
    <p:sldId id="1215" r:id="rId29"/>
    <p:sldId id="1371" r:id="rId30"/>
    <p:sldId id="1375" r:id="rId31"/>
    <p:sldId id="1380" r:id="rId32"/>
    <p:sldId id="1374" r:id="rId33"/>
    <p:sldId id="1376" r:id="rId34"/>
    <p:sldId id="1209" r:id="rId35"/>
    <p:sldId id="1381" r:id="rId36"/>
    <p:sldId id="1212" r:id="rId37"/>
    <p:sldId id="1213" r:id="rId38"/>
    <p:sldId id="1211" r:id="rId39"/>
    <p:sldId id="1217" r:id="rId40"/>
    <p:sldId id="1218" r:id="rId41"/>
    <p:sldId id="1219" r:id="rId42"/>
    <p:sldId id="1390" r:id="rId43"/>
    <p:sldId id="1391" r:id="rId44"/>
    <p:sldId id="1397" r:id="rId45"/>
    <p:sldId id="1394" r:id="rId46"/>
    <p:sldId id="1210" r:id="rId47"/>
    <p:sldId id="1396" r:id="rId48"/>
  </p:sldIdLst>
  <p:sldSz cx="9144000" cy="5143500" type="screen16x9"/>
  <p:notesSz cx="6950075" cy="9236075"/>
  <p:defaultTextStyle>
    <a:defPPr>
      <a:defRPr lang="en-US"/>
    </a:defPPr>
    <a:lvl1pPr algn="l" rtl="0" fontAlgn="base">
      <a:spcBef>
        <a:spcPct val="0"/>
      </a:spcBef>
      <a:spcAft>
        <a:spcPct val="0"/>
      </a:spcAft>
      <a:defRPr sz="1800" kern="1200">
        <a:solidFill>
          <a:schemeClr val="tx1"/>
        </a:solidFill>
        <a:latin typeface="Tahoma" pitchFamily="34" charset="0"/>
        <a:ea typeface="+mn-ea"/>
        <a:cs typeface="+mn-cs"/>
      </a:defRPr>
    </a:lvl1pPr>
    <a:lvl2pPr marL="342900" algn="l" rtl="0" fontAlgn="base">
      <a:spcBef>
        <a:spcPct val="0"/>
      </a:spcBef>
      <a:spcAft>
        <a:spcPct val="0"/>
      </a:spcAft>
      <a:defRPr sz="1800" kern="1200">
        <a:solidFill>
          <a:schemeClr val="tx1"/>
        </a:solidFill>
        <a:latin typeface="Tahoma" pitchFamily="34" charset="0"/>
        <a:ea typeface="+mn-ea"/>
        <a:cs typeface="+mn-cs"/>
      </a:defRPr>
    </a:lvl2pPr>
    <a:lvl3pPr marL="685800" algn="l" rtl="0" fontAlgn="base">
      <a:spcBef>
        <a:spcPct val="0"/>
      </a:spcBef>
      <a:spcAft>
        <a:spcPct val="0"/>
      </a:spcAft>
      <a:defRPr sz="1800" kern="1200">
        <a:solidFill>
          <a:schemeClr val="tx1"/>
        </a:solidFill>
        <a:latin typeface="Tahoma" pitchFamily="34" charset="0"/>
        <a:ea typeface="+mn-ea"/>
        <a:cs typeface="+mn-cs"/>
      </a:defRPr>
    </a:lvl3pPr>
    <a:lvl4pPr marL="1028700" algn="l" rtl="0" fontAlgn="base">
      <a:spcBef>
        <a:spcPct val="0"/>
      </a:spcBef>
      <a:spcAft>
        <a:spcPct val="0"/>
      </a:spcAft>
      <a:defRPr sz="1800" kern="1200">
        <a:solidFill>
          <a:schemeClr val="tx1"/>
        </a:solidFill>
        <a:latin typeface="Tahoma" pitchFamily="34" charset="0"/>
        <a:ea typeface="+mn-ea"/>
        <a:cs typeface="+mn-cs"/>
      </a:defRPr>
    </a:lvl4pPr>
    <a:lvl5pPr marL="1371600" algn="l" rtl="0" fontAlgn="base">
      <a:spcBef>
        <a:spcPct val="0"/>
      </a:spcBef>
      <a:spcAft>
        <a:spcPct val="0"/>
      </a:spcAft>
      <a:defRPr sz="1800" kern="1200">
        <a:solidFill>
          <a:schemeClr val="tx1"/>
        </a:solidFill>
        <a:latin typeface="Tahoma" pitchFamily="34" charset="0"/>
        <a:ea typeface="+mn-ea"/>
        <a:cs typeface="+mn-cs"/>
      </a:defRPr>
    </a:lvl5pPr>
    <a:lvl6pPr marL="1714500" algn="l" defTabSz="685800" rtl="0" eaLnBrk="1" latinLnBrk="0" hangingPunct="1">
      <a:defRPr sz="1800" kern="1200">
        <a:solidFill>
          <a:schemeClr val="tx1"/>
        </a:solidFill>
        <a:latin typeface="Tahoma" pitchFamily="34" charset="0"/>
        <a:ea typeface="+mn-ea"/>
        <a:cs typeface="+mn-cs"/>
      </a:defRPr>
    </a:lvl6pPr>
    <a:lvl7pPr marL="2057400" algn="l" defTabSz="685800" rtl="0" eaLnBrk="1" latinLnBrk="0" hangingPunct="1">
      <a:defRPr sz="1800" kern="1200">
        <a:solidFill>
          <a:schemeClr val="tx1"/>
        </a:solidFill>
        <a:latin typeface="Tahoma" pitchFamily="34" charset="0"/>
        <a:ea typeface="+mn-ea"/>
        <a:cs typeface="+mn-cs"/>
      </a:defRPr>
    </a:lvl7pPr>
    <a:lvl8pPr marL="2400300" algn="l" defTabSz="685800" rtl="0" eaLnBrk="1" latinLnBrk="0" hangingPunct="1">
      <a:defRPr sz="1800" kern="1200">
        <a:solidFill>
          <a:schemeClr val="tx1"/>
        </a:solidFill>
        <a:latin typeface="Tahoma" pitchFamily="34" charset="0"/>
        <a:ea typeface="+mn-ea"/>
        <a:cs typeface="+mn-cs"/>
      </a:defRPr>
    </a:lvl8pPr>
    <a:lvl9pPr marL="2743200" algn="l" defTabSz="685800" rtl="0" eaLnBrk="1" latinLnBrk="0" hangingPunct="1">
      <a:defRPr sz="18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D5"/>
    <a:srgbClr val="FFC1C1"/>
    <a:srgbClr val="9FFFE6"/>
    <a:srgbClr val="8BFFE1"/>
    <a:srgbClr val="85DFFF"/>
    <a:srgbClr val="FFCC00"/>
    <a:srgbClr val="D5FFE8"/>
    <a:srgbClr val="66FF99"/>
    <a:srgbClr val="B8F8A6"/>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75" autoAdjust="0"/>
    <p:restoredTop sz="90929"/>
  </p:normalViewPr>
  <p:slideViewPr>
    <p:cSldViewPr>
      <p:cViewPr varScale="1">
        <p:scale>
          <a:sx n="160" d="100"/>
          <a:sy n="160" d="100"/>
        </p:scale>
        <p:origin x="312"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74"/>
    </p:cViewPr>
  </p:sorterViewPr>
  <p:notesViewPr>
    <p:cSldViewPr>
      <p:cViewPr varScale="1">
        <p:scale>
          <a:sx n="85" d="100"/>
          <a:sy n="85" d="100"/>
        </p:scale>
        <p:origin x="3342" y="90"/>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011488"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a:defRPr sz="1200" smtClean="0"/>
            </a:lvl1pPr>
          </a:lstStyle>
          <a:p>
            <a:pPr>
              <a:defRPr/>
            </a:pPr>
            <a:endParaRPr lang="en-US"/>
          </a:p>
        </p:txBody>
      </p:sp>
      <p:sp>
        <p:nvSpPr>
          <p:cNvPr id="97283" name="Rectangle 3"/>
          <p:cNvSpPr>
            <a:spLocks noGrp="1" noChangeArrowheads="1"/>
          </p:cNvSpPr>
          <p:nvPr>
            <p:ph type="dt" sz="quarter" idx="1"/>
          </p:nvPr>
        </p:nvSpPr>
        <p:spPr bwMode="auto">
          <a:xfrm>
            <a:off x="3938588" y="0"/>
            <a:ext cx="3011487"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a:defRPr sz="1200" smtClean="0"/>
            </a:lvl1pPr>
          </a:lstStyle>
          <a:p>
            <a:pPr>
              <a:defRPr/>
            </a:pPr>
            <a:endParaRPr lang="en-US"/>
          </a:p>
        </p:txBody>
      </p:sp>
      <p:sp>
        <p:nvSpPr>
          <p:cNvPr id="97284" name="Rectangle 4"/>
          <p:cNvSpPr>
            <a:spLocks noGrp="1" noChangeArrowheads="1"/>
          </p:cNvSpPr>
          <p:nvPr>
            <p:ph type="ftr" sz="quarter" idx="2"/>
          </p:nvPr>
        </p:nvSpPr>
        <p:spPr bwMode="auto">
          <a:xfrm>
            <a:off x="0" y="8774113"/>
            <a:ext cx="3011488"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a:defRPr sz="1200" smtClean="0"/>
            </a:lvl1pPr>
          </a:lstStyle>
          <a:p>
            <a:pPr>
              <a:defRPr/>
            </a:pPr>
            <a:endParaRPr lang="en-US"/>
          </a:p>
        </p:txBody>
      </p:sp>
      <p:sp>
        <p:nvSpPr>
          <p:cNvPr id="97285" name="Rectangle 5"/>
          <p:cNvSpPr>
            <a:spLocks noGrp="1" noChangeArrowheads="1"/>
          </p:cNvSpPr>
          <p:nvPr>
            <p:ph type="sldNum" sz="quarter" idx="3"/>
          </p:nvPr>
        </p:nvSpPr>
        <p:spPr bwMode="auto">
          <a:xfrm>
            <a:off x="3938588" y="8774113"/>
            <a:ext cx="3011487"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a:defRPr sz="1200" smtClean="0"/>
            </a:lvl1pPr>
          </a:lstStyle>
          <a:p>
            <a:pPr>
              <a:defRPr/>
            </a:pPr>
            <a:fld id="{F1D50257-17F5-44CD-923E-9E9E8834CB3C}" type="slidenum">
              <a:rPr lang="en-US"/>
              <a:pPr>
                <a:defRPr/>
              </a:pPr>
              <a:t>‹#›</a:t>
            </a:fld>
            <a:endParaRPr lang="en-US"/>
          </a:p>
        </p:txBody>
      </p:sp>
    </p:spTree>
    <p:extLst>
      <p:ext uri="{BB962C8B-B14F-4D97-AF65-F5344CB8AC3E}">
        <p14:creationId xmlns:p14="http://schemas.microsoft.com/office/powerpoint/2010/main" val="7879827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0"/>
            <a:ext cx="3011488"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a:defRPr sz="1200" smtClean="0"/>
            </a:lvl1pPr>
          </a:lstStyle>
          <a:p>
            <a:pPr>
              <a:defRPr/>
            </a:pPr>
            <a:endParaRPr lang="en-US"/>
          </a:p>
        </p:txBody>
      </p:sp>
      <p:sp>
        <p:nvSpPr>
          <p:cNvPr id="99331" name="Rectangle 3"/>
          <p:cNvSpPr>
            <a:spLocks noGrp="1" noChangeArrowheads="1"/>
          </p:cNvSpPr>
          <p:nvPr>
            <p:ph type="dt" idx="1"/>
          </p:nvPr>
        </p:nvSpPr>
        <p:spPr bwMode="auto">
          <a:xfrm>
            <a:off x="3938588" y="0"/>
            <a:ext cx="3011487"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a:defRPr sz="1200" smtClean="0"/>
            </a:lvl1pPr>
          </a:lstStyle>
          <a:p>
            <a:pPr>
              <a:defRPr/>
            </a:pPr>
            <a:endParaRPr lang="en-US"/>
          </a:p>
        </p:txBody>
      </p:sp>
      <p:sp>
        <p:nvSpPr>
          <p:cNvPr id="16388" name="Rectangle 4"/>
          <p:cNvSpPr>
            <a:spLocks noGrp="1" noRot="1" noChangeAspect="1" noChangeArrowheads="1" noTextEdit="1"/>
          </p:cNvSpPr>
          <p:nvPr>
            <p:ph type="sldImg" idx="2"/>
          </p:nvPr>
        </p:nvSpPr>
        <p:spPr bwMode="auto">
          <a:xfrm>
            <a:off x="396875" y="692150"/>
            <a:ext cx="6156325"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3" name="Rectangle 5"/>
          <p:cNvSpPr>
            <a:spLocks noGrp="1" noChangeArrowheads="1"/>
          </p:cNvSpPr>
          <p:nvPr>
            <p:ph type="body" sz="quarter" idx="3"/>
          </p:nvPr>
        </p:nvSpPr>
        <p:spPr bwMode="auto">
          <a:xfrm>
            <a:off x="927100" y="4387850"/>
            <a:ext cx="5095875" cy="4156075"/>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9334" name="Rectangle 6"/>
          <p:cNvSpPr>
            <a:spLocks noGrp="1" noChangeArrowheads="1"/>
          </p:cNvSpPr>
          <p:nvPr>
            <p:ph type="ftr" sz="quarter" idx="4"/>
          </p:nvPr>
        </p:nvSpPr>
        <p:spPr bwMode="auto">
          <a:xfrm>
            <a:off x="0" y="8774113"/>
            <a:ext cx="3011488"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a:defRPr sz="1200" smtClean="0"/>
            </a:lvl1pPr>
          </a:lstStyle>
          <a:p>
            <a:pPr>
              <a:defRPr/>
            </a:pPr>
            <a:endParaRPr lang="en-US"/>
          </a:p>
        </p:txBody>
      </p:sp>
      <p:sp>
        <p:nvSpPr>
          <p:cNvPr id="99335" name="Rectangle 7"/>
          <p:cNvSpPr>
            <a:spLocks noGrp="1" noChangeArrowheads="1"/>
          </p:cNvSpPr>
          <p:nvPr>
            <p:ph type="sldNum" sz="quarter" idx="5"/>
          </p:nvPr>
        </p:nvSpPr>
        <p:spPr bwMode="auto">
          <a:xfrm>
            <a:off x="3938588" y="8774113"/>
            <a:ext cx="3011487"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a:defRPr sz="1200" smtClean="0"/>
            </a:lvl1pPr>
          </a:lstStyle>
          <a:p>
            <a:pPr>
              <a:defRPr/>
            </a:pPr>
            <a:fld id="{72847581-2AB3-4E1B-9DDC-68E157F3E9DE}" type="slidenum">
              <a:rPr lang="en-US"/>
              <a:pPr>
                <a:defRPr/>
              </a:pPr>
              <a:t>‹#›</a:t>
            </a:fld>
            <a:endParaRPr lang="en-US"/>
          </a:p>
        </p:txBody>
      </p:sp>
    </p:spTree>
    <p:extLst>
      <p:ext uri="{BB962C8B-B14F-4D97-AF65-F5344CB8AC3E}">
        <p14:creationId xmlns:p14="http://schemas.microsoft.com/office/powerpoint/2010/main" val="34992272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900" kern="1200">
        <a:solidFill>
          <a:schemeClr val="tx1"/>
        </a:solidFill>
        <a:latin typeface="Arial" charset="0"/>
        <a:ea typeface="+mn-ea"/>
        <a:cs typeface="+mn-cs"/>
      </a:defRPr>
    </a:lvl1pPr>
    <a:lvl2pPr marL="342900" algn="l" rtl="0" eaLnBrk="0" fontAlgn="base" hangingPunct="0">
      <a:spcBef>
        <a:spcPct val="30000"/>
      </a:spcBef>
      <a:spcAft>
        <a:spcPct val="0"/>
      </a:spcAft>
      <a:defRPr kumimoji="1" sz="900" kern="1200">
        <a:solidFill>
          <a:schemeClr val="tx1"/>
        </a:solidFill>
        <a:latin typeface="Arial" charset="0"/>
        <a:ea typeface="+mn-ea"/>
        <a:cs typeface="+mn-cs"/>
      </a:defRPr>
    </a:lvl2pPr>
    <a:lvl3pPr marL="685800" algn="l" rtl="0" eaLnBrk="0" fontAlgn="base" hangingPunct="0">
      <a:spcBef>
        <a:spcPct val="30000"/>
      </a:spcBef>
      <a:spcAft>
        <a:spcPct val="0"/>
      </a:spcAft>
      <a:defRPr kumimoji="1" sz="900" kern="1200">
        <a:solidFill>
          <a:schemeClr val="tx1"/>
        </a:solidFill>
        <a:latin typeface="Arial" charset="0"/>
        <a:ea typeface="+mn-ea"/>
        <a:cs typeface="+mn-cs"/>
      </a:defRPr>
    </a:lvl3pPr>
    <a:lvl4pPr marL="1028700" algn="l" rtl="0" eaLnBrk="0" fontAlgn="base" hangingPunct="0">
      <a:spcBef>
        <a:spcPct val="30000"/>
      </a:spcBef>
      <a:spcAft>
        <a:spcPct val="0"/>
      </a:spcAft>
      <a:defRPr kumimoji="1" sz="900" kern="1200">
        <a:solidFill>
          <a:schemeClr val="tx1"/>
        </a:solidFill>
        <a:latin typeface="Arial" charset="0"/>
        <a:ea typeface="+mn-ea"/>
        <a:cs typeface="+mn-cs"/>
      </a:defRPr>
    </a:lvl4pPr>
    <a:lvl5pPr marL="1371600" algn="l" rtl="0" eaLnBrk="0" fontAlgn="base" hangingPunct="0">
      <a:spcBef>
        <a:spcPct val="30000"/>
      </a:spcBef>
      <a:spcAft>
        <a:spcPct val="0"/>
      </a:spcAft>
      <a:defRPr kumimoji="1" sz="900" kern="1200">
        <a:solidFill>
          <a:schemeClr val="tx1"/>
        </a:solidFill>
        <a:latin typeface="Arial"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22"/>
          <p:cNvSpPr>
            <a:spLocks noChangeArrowheads="1"/>
          </p:cNvSpPr>
          <p:nvPr userDrawn="1"/>
        </p:nvSpPr>
        <p:spPr bwMode="ltGray">
          <a:xfrm>
            <a:off x="398464" y="2227660"/>
            <a:ext cx="668337" cy="355997"/>
          </a:xfrm>
          <a:prstGeom prst="rect">
            <a:avLst/>
          </a:prstGeom>
          <a:gradFill rotWithShape="0">
            <a:gsLst>
              <a:gs pos="0">
                <a:srgbClr val="9966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5" name="Rectangle 25"/>
          <p:cNvSpPr>
            <a:spLocks noChangeArrowheads="1"/>
          </p:cNvSpPr>
          <p:nvPr userDrawn="1"/>
        </p:nvSpPr>
        <p:spPr bwMode="ltGray">
          <a:xfrm>
            <a:off x="522288" y="2532460"/>
            <a:ext cx="849312" cy="355997"/>
          </a:xfrm>
          <a:prstGeom prst="rect">
            <a:avLst/>
          </a:prstGeom>
          <a:gradFill rotWithShape="0">
            <a:gsLst>
              <a:gs pos="0">
                <a:srgbClr val="FF00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 name="Rectangle 27"/>
          <p:cNvSpPr>
            <a:spLocks noChangeArrowheads="1"/>
          </p:cNvSpPr>
          <p:nvPr userDrawn="1"/>
        </p:nvSpPr>
        <p:spPr bwMode="ltGray">
          <a:xfrm>
            <a:off x="107950" y="2477692"/>
            <a:ext cx="560388" cy="316706"/>
          </a:xfrm>
          <a:prstGeom prst="rect">
            <a:avLst/>
          </a:prstGeom>
          <a:gradFill rotWithShape="0">
            <a:gsLst>
              <a:gs pos="0">
                <a:srgbClr val="CCCC00"/>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7" name="Rectangle 10"/>
          <p:cNvSpPr>
            <a:spLocks noChangeArrowheads="1"/>
          </p:cNvSpPr>
          <p:nvPr/>
        </p:nvSpPr>
        <p:spPr bwMode="auto">
          <a:xfrm>
            <a:off x="635001" y="2103835"/>
            <a:ext cx="31750" cy="789384"/>
          </a:xfrm>
          <a:prstGeom prst="rect">
            <a:avLst/>
          </a:prstGeom>
          <a:solidFill>
            <a:schemeClr val="bg2"/>
          </a:solidFill>
          <a:ln w="9525">
            <a:noFill/>
            <a:miter lim="800000"/>
            <a:headEnd/>
            <a:tailEnd/>
          </a:ln>
          <a:effectLst/>
        </p:spPr>
        <p:txBody>
          <a:bodyPr wrap="none" anchor="ctr"/>
          <a:lstStyle/>
          <a:p>
            <a:pPr>
              <a:defRPr/>
            </a:pPr>
            <a:endParaRPr lang="en-US" sz="1800"/>
          </a:p>
        </p:txBody>
      </p:sp>
      <p:sp>
        <p:nvSpPr>
          <p:cNvPr id="8" name="Rectangle 11"/>
          <p:cNvSpPr>
            <a:spLocks noChangeArrowheads="1"/>
          </p:cNvSpPr>
          <p:nvPr/>
        </p:nvSpPr>
        <p:spPr bwMode="auto">
          <a:xfrm flipV="1">
            <a:off x="315913" y="2720578"/>
            <a:ext cx="8693150" cy="4167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en-US" sz="1800"/>
          </a:p>
        </p:txBody>
      </p:sp>
      <p:sp>
        <p:nvSpPr>
          <p:cNvPr id="9" name="Text Box 29"/>
          <p:cNvSpPr txBox="1">
            <a:spLocks noChangeArrowheads="1"/>
          </p:cNvSpPr>
          <p:nvPr userDrawn="1"/>
        </p:nvSpPr>
        <p:spPr bwMode="auto">
          <a:xfrm>
            <a:off x="6019800" y="113340"/>
            <a:ext cx="2989263" cy="646331"/>
          </a:xfrm>
          <a:prstGeom prst="rect">
            <a:avLst/>
          </a:prstGeom>
          <a:noFill/>
          <a:ln w="9525">
            <a:noFill/>
            <a:miter lim="800000"/>
            <a:headEnd/>
            <a:tailEnd/>
          </a:ln>
          <a:effectLst/>
        </p:spPr>
        <p:txBody>
          <a:bodyPr wrap="square">
            <a:spAutoFit/>
          </a:bodyPr>
          <a:lstStyle/>
          <a:p>
            <a:pPr>
              <a:spcBef>
                <a:spcPts val="0"/>
              </a:spcBef>
              <a:defRPr/>
            </a:pPr>
            <a:r>
              <a:rPr lang="en-US" sz="1800" dirty="0"/>
              <a:t>Sergey K</a:t>
            </a:r>
            <a:r>
              <a:rPr lang="en-US" sz="1800"/>
              <a:t>. Aityan</a:t>
            </a:r>
            <a:endParaRPr lang="en-US" sz="1800" dirty="0"/>
          </a:p>
          <a:p>
            <a:pPr>
              <a:spcBef>
                <a:spcPts val="0"/>
              </a:spcBef>
              <a:defRPr/>
            </a:pPr>
            <a:r>
              <a:rPr lang="en-US" sz="1800"/>
              <a:t>s.aityan@northeastern</a:t>
            </a:r>
            <a:r>
              <a:rPr lang="en-US" sz="1800" dirty="0"/>
              <a:t>.edu</a:t>
            </a:r>
          </a:p>
        </p:txBody>
      </p:sp>
      <p:sp>
        <p:nvSpPr>
          <p:cNvPr id="65548" name="Rectangle 12"/>
          <p:cNvSpPr>
            <a:spLocks noGrp="1" noChangeArrowheads="1"/>
          </p:cNvSpPr>
          <p:nvPr>
            <p:ph type="ctrTitle"/>
          </p:nvPr>
        </p:nvSpPr>
        <p:spPr>
          <a:xfrm>
            <a:off x="1524000" y="3095491"/>
            <a:ext cx="5564995" cy="598884"/>
          </a:xfrm>
        </p:spPr>
        <p:txBody>
          <a:bodyPr/>
          <a:lstStyle>
            <a:lvl1pPr>
              <a:defRPr sz="3200"/>
            </a:lvl1pPr>
          </a:lstStyle>
          <a:p>
            <a:r>
              <a:rPr lang="en-US" dirty="0"/>
              <a:t>Click to edit Master title style</a:t>
            </a:r>
          </a:p>
        </p:txBody>
      </p:sp>
      <p:sp>
        <p:nvSpPr>
          <p:cNvPr id="3" name="Text Box 29">
            <a:extLst>
              <a:ext uri="{FF2B5EF4-FFF2-40B4-BE49-F238E27FC236}">
                <a16:creationId xmlns:a16="http://schemas.microsoft.com/office/drawing/2014/main" id="{A64F5065-D737-E9BE-1E51-58481296AB41}"/>
              </a:ext>
            </a:extLst>
          </p:cNvPr>
          <p:cNvSpPr txBox="1">
            <a:spLocks noChangeArrowheads="1"/>
          </p:cNvSpPr>
          <p:nvPr userDrawn="1"/>
        </p:nvSpPr>
        <p:spPr bwMode="auto">
          <a:xfrm>
            <a:off x="1082676" y="1978942"/>
            <a:ext cx="7394573" cy="830997"/>
          </a:xfrm>
          <a:prstGeom prst="rect">
            <a:avLst/>
          </a:prstGeom>
          <a:noFill/>
          <a:ln w="9525">
            <a:noFill/>
            <a:miter lim="800000"/>
            <a:headEnd/>
            <a:tailEnd/>
          </a:ln>
          <a:effectLst/>
        </p:spPr>
        <p:txBody>
          <a:bodyPr wrap="square">
            <a:spAutoFit/>
          </a:bodyPr>
          <a:lstStyle/>
          <a:p>
            <a:r>
              <a:rPr lang="en-US" sz="4800" baseline="0">
                <a:solidFill>
                  <a:srgbClr val="333399"/>
                </a:solidFill>
              </a:rPr>
              <a:t>Artificial Neural </a:t>
            </a:r>
            <a:r>
              <a:rPr lang="en-US" sz="4800" baseline="0" dirty="0">
                <a:solidFill>
                  <a:srgbClr val="333399"/>
                </a:solidFill>
              </a:rPr>
              <a:t>Networks</a:t>
            </a:r>
          </a:p>
        </p:txBody>
      </p:sp>
      <p:pic>
        <p:nvPicPr>
          <p:cNvPr id="2" name="Picture 1">
            <a:extLst>
              <a:ext uri="{FF2B5EF4-FFF2-40B4-BE49-F238E27FC236}">
                <a16:creationId xmlns:a16="http://schemas.microsoft.com/office/drawing/2014/main" id="{92456850-AB26-F658-4BCE-ACAB9ECB156B}"/>
              </a:ext>
            </a:extLst>
          </p:cNvPr>
          <p:cNvPicPr>
            <a:picLocks noChangeAspect="1"/>
          </p:cNvPicPr>
          <p:nvPr userDrawn="1"/>
        </p:nvPicPr>
        <p:blipFill>
          <a:blip r:embed="rId2"/>
          <a:stretch>
            <a:fillRect/>
          </a:stretch>
        </p:blipFill>
        <p:spPr>
          <a:xfrm>
            <a:off x="166687" y="189691"/>
            <a:ext cx="2074864" cy="581794"/>
          </a:xfrm>
          <a:prstGeom prst="rect">
            <a:avLst/>
          </a:prstGeom>
        </p:spPr>
      </p:pic>
    </p:spTree>
    <p:extLst>
      <p:ext uri="{BB962C8B-B14F-4D97-AF65-F5344CB8AC3E}">
        <p14:creationId xmlns:p14="http://schemas.microsoft.com/office/powerpoint/2010/main" val="1703264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0659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35472" y="1047751"/>
            <a:ext cx="3984127" cy="3657600"/>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AB43A41-22AC-44C6-F385-3B4D3B2D5428}"/>
              </a:ext>
            </a:extLst>
          </p:cNvPr>
          <p:cNvSpPr>
            <a:spLocks noGrp="1"/>
          </p:cNvSpPr>
          <p:nvPr>
            <p:ph sz="half" idx="10"/>
          </p:nvPr>
        </p:nvSpPr>
        <p:spPr>
          <a:xfrm>
            <a:off x="4626473" y="1047751"/>
            <a:ext cx="3984127" cy="3632665"/>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6081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28385" y="1114189"/>
            <a:ext cx="8182215" cy="1305162"/>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5472" y="2792489"/>
            <a:ext cx="3984127" cy="1912861"/>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AB43A41-22AC-44C6-F385-3B4D3B2D5428}"/>
              </a:ext>
            </a:extLst>
          </p:cNvPr>
          <p:cNvSpPr>
            <a:spLocks noGrp="1"/>
          </p:cNvSpPr>
          <p:nvPr>
            <p:ph sz="half" idx="10"/>
          </p:nvPr>
        </p:nvSpPr>
        <p:spPr>
          <a:xfrm>
            <a:off x="4626473" y="2767555"/>
            <a:ext cx="3984127" cy="1912861"/>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38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5634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2267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37" name="Rectangle 25"/>
          <p:cNvSpPr>
            <a:spLocks noChangeArrowheads="1"/>
          </p:cNvSpPr>
          <p:nvPr userDrawn="1"/>
        </p:nvSpPr>
        <p:spPr bwMode="ltGray">
          <a:xfrm>
            <a:off x="398464" y="303610"/>
            <a:ext cx="668337" cy="355997"/>
          </a:xfrm>
          <a:prstGeom prst="rect">
            <a:avLst/>
          </a:prstGeom>
          <a:gradFill rotWithShape="0">
            <a:gsLst>
              <a:gs pos="0">
                <a:srgbClr val="9966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4538" name="Rectangle 26"/>
          <p:cNvSpPr>
            <a:spLocks noChangeArrowheads="1"/>
          </p:cNvSpPr>
          <p:nvPr userDrawn="1"/>
        </p:nvSpPr>
        <p:spPr bwMode="ltGray">
          <a:xfrm>
            <a:off x="522288" y="608410"/>
            <a:ext cx="849312" cy="355997"/>
          </a:xfrm>
          <a:prstGeom prst="rect">
            <a:avLst/>
          </a:prstGeom>
          <a:gradFill rotWithShape="0">
            <a:gsLst>
              <a:gs pos="0">
                <a:srgbClr val="FF00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4539" name="Rectangle 27"/>
          <p:cNvSpPr>
            <a:spLocks noChangeArrowheads="1"/>
          </p:cNvSpPr>
          <p:nvPr userDrawn="1"/>
        </p:nvSpPr>
        <p:spPr bwMode="ltGray">
          <a:xfrm>
            <a:off x="107950" y="553641"/>
            <a:ext cx="560388" cy="316706"/>
          </a:xfrm>
          <a:prstGeom prst="rect">
            <a:avLst/>
          </a:prstGeom>
          <a:gradFill rotWithShape="0">
            <a:gsLst>
              <a:gs pos="0">
                <a:srgbClr val="CCCC00"/>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64520" name="Rectangle 8"/>
          <p:cNvSpPr>
            <a:spLocks noChangeArrowheads="1"/>
          </p:cNvSpPr>
          <p:nvPr/>
        </p:nvSpPr>
        <p:spPr bwMode="gray">
          <a:xfrm>
            <a:off x="434976" y="776287"/>
            <a:ext cx="8226425" cy="23813"/>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1033" name="Rectangle 9"/>
          <p:cNvSpPr>
            <a:spLocks noGrp="1" noChangeArrowheads="1"/>
          </p:cNvSpPr>
          <p:nvPr>
            <p:ph type="title"/>
          </p:nvPr>
        </p:nvSpPr>
        <p:spPr bwMode="auto">
          <a:xfrm>
            <a:off x="1393827" y="285750"/>
            <a:ext cx="672305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34" name="Rectangle 10"/>
          <p:cNvSpPr>
            <a:spLocks noGrp="1" noChangeArrowheads="1"/>
          </p:cNvSpPr>
          <p:nvPr>
            <p:ph type="body" idx="1"/>
          </p:nvPr>
        </p:nvSpPr>
        <p:spPr bwMode="auto">
          <a:xfrm>
            <a:off x="434975" y="1098321"/>
            <a:ext cx="8251823" cy="345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64526" name="Text Box 14"/>
          <p:cNvSpPr txBox="1">
            <a:spLocks noChangeArrowheads="1"/>
          </p:cNvSpPr>
          <p:nvPr userDrawn="1"/>
        </p:nvSpPr>
        <p:spPr bwMode="auto">
          <a:xfrm>
            <a:off x="0" y="0"/>
            <a:ext cx="2286000" cy="323165"/>
          </a:xfrm>
          <a:prstGeom prst="rect">
            <a:avLst/>
          </a:prstGeom>
          <a:noFill/>
          <a:ln w="9525">
            <a:noFill/>
            <a:miter lim="800000"/>
            <a:headEnd/>
            <a:tailEnd/>
          </a:ln>
          <a:effectLst/>
        </p:spPr>
        <p:txBody>
          <a:bodyPr wrap="square">
            <a:spAutoFit/>
          </a:bodyPr>
          <a:lstStyle/>
          <a:p>
            <a:pPr>
              <a:spcBef>
                <a:spcPct val="50000"/>
              </a:spcBef>
              <a:defRPr/>
            </a:pPr>
            <a:r>
              <a:rPr lang="en-US" sz="1500"/>
              <a:t>Sergey Aityan</a:t>
            </a:r>
            <a:endParaRPr lang="en-US" sz="1500" dirty="0"/>
          </a:p>
        </p:txBody>
      </p:sp>
      <p:sp>
        <p:nvSpPr>
          <p:cNvPr id="64529" name="Text Box 17"/>
          <p:cNvSpPr txBox="1">
            <a:spLocks noChangeArrowheads="1"/>
          </p:cNvSpPr>
          <p:nvPr userDrawn="1"/>
        </p:nvSpPr>
        <p:spPr bwMode="auto">
          <a:xfrm>
            <a:off x="7543800" y="4862468"/>
            <a:ext cx="1371600" cy="300082"/>
          </a:xfrm>
          <a:prstGeom prst="rect">
            <a:avLst/>
          </a:prstGeom>
          <a:noFill/>
          <a:ln w="9525">
            <a:noFill/>
            <a:miter lim="800000"/>
            <a:headEnd/>
            <a:tailEnd/>
          </a:ln>
          <a:effec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eaLnBrk="1" hangingPunct="1">
              <a:spcBef>
                <a:spcPct val="50000"/>
              </a:spcBef>
            </a:pPr>
            <a:r>
              <a:rPr lang="en-US" altLang="en-US" sz="1350" dirty="0"/>
              <a:t>Slide </a:t>
            </a:r>
            <a:fld id="{67157EC5-6444-444D-B5D1-86515F90BDAD}" type="slidenum">
              <a:rPr lang="en-US" altLang="en-US" sz="1350"/>
              <a:pPr algn="r" eaLnBrk="1" hangingPunct="1">
                <a:spcBef>
                  <a:spcPct val="50000"/>
                </a:spcBef>
              </a:pPr>
              <a:t>‹#›</a:t>
            </a:fld>
            <a:r>
              <a:rPr lang="en-US" altLang="en-US" sz="1350" dirty="0"/>
              <a:t> / 46</a:t>
            </a:r>
          </a:p>
        </p:txBody>
      </p:sp>
      <p:sp>
        <p:nvSpPr>
          <p:cNvPr id="64530" name="Text Box 18"/>
          <p:cNvSpPr txBox="1">
            <a:spLocks noChangeArrowheads="1"/>
          </p:cNvSpPr>
          <p:nvPr userDrawn="1"/>
        </p:nvSpPr>
        <p:spPr bwMode="auto">
          <a:xfrm>
            <a:off x="125342" y="4879390"/>
            <a:ext cx="3379858" cy="300082"/>
          </a:xfrm>
          <a:prstGeom prst="rect">
            <a:avLst/>
          </a:prstGeom>
          <a:noFill/>
          <a:ln w="9525">
            <a:noFill/>
            <a:miter lim="800000"/>
            <a:headEnd/>
            <a:tailEnd/>
          </a:ln>
          <a:effectLst/>
        </p:spPr>
        <p:txBody>
          <a:bodyPr wrap="square">
            <a:spAutoFit/>
          </a:bodyPr>
          <a:lstStyle/>
          <a:p>
            <a:pPr>
              <a:spcBef>
                <a:spcPct val="50000"/>
              </a:spcBef>
              <a:defRPr/>
            </a:pPr>
            <a:r>
              <a:rPr lang="en-US" sz="1350"/>
              <a:t>Artificial Neural </a:t>
            </a:r>
            <a:r>
              <a:rPr lang="en-US" sz="1350" dirty="0"/>
              <a:t>Networks</a:t>
            </a:r>
          </a:p>
        </p:txBody>
      </p:sp>
      <p:sp>
        <p:nvSpPr>
          <p:cNvPr id="64532" name="Rectangle 20"/>
          <p:cNvSpPr>
            <a:spLocks noChangeArrowheads="1"/>
          </p:cNvSpPr>
          <p:nvPr userDrawn="1"/>
        </p:nvSpPr>
        <p:spPr bwMode="auto">
          <a:xfrm>
            <a:off x="3291747" y="4861524"/>
            <a:ext cx="2820387" cy="300082"/>
          </a:xfrm>
          <a:prstGeom prst="rect">
            <a:avLst/>
          </a:prstGeom>
          <a:noFill/>
          <a:ln w="9525">
            <a:noFill/>
            <a:miter lim="800000"/>
            <a:headEnd/>
            <a:tailEnd/>
          </a:ln>
          <a:effectLst/>
        </p:spPr>
        <p:txBody>
          <a:bodyPr wrap="none">
            <a:spAutoFit/>
          </a:bodyPr>
          <a:lstStyle/>
          <a:p>
            <a:pPr>
              <a:defRPr/>
            </a:pPr>
            <a:r>
              <a:rPr lang="en-US" sz="1350" dirty="0"/>
              <a:t>Chapter 18 – Neural Style Transfer</a:t>
            </a:r>
          </a:p>
        </p:txBody>
      </p:sp>
      <p:sp>
        <p:nvSpPr>
          <p:cNvPr id="64533" name="Line 21"/>
          <p:cNvSpPr>
            <a:spLocks noChangeShapeType="1"/>
          </p:cNvSpPr>
          <p:nvPr userDrawn="1"/>
        </p:nvSpPr>
        <p:spPr bwMode="auto">
          <a:xfrm>
            <a:off x="152400" y="4901453"/>
            <a:ext cx="8686800" cy="0"/>
          </a:xfrm>
          <a:prstGeom prst="line">
            <a:avLst/>
          </a:prstGeom>
          <a:noFill/>
          <a:ln w="9525">
            <a:solidFill>
              <a:schemeClr val="tx1"/>
            </a:solidFill>
            <a:miter lim="800000"/>
            <a:headEnd/>
            <a:tailEnd/>
          </a:ln>
          <a:effectLst/>
        </p:spPr>
        <p:txBody>
          <a:bodyPr wrap="none"/>
          <a:lstStyle/>
          <a:p>
            <a:pPr>
              <a:defRPr/>
            </a:pPr>
            <a:endParaRPr lang="en-US" sz="1800"/>
          </a:p>
        </p:txBody>
      </p:sp>
      <p:cxnSp>
        <p:nvCxnSpPr>
          <p:cNvPr id="3" name="Straight Connector 2"/>
          <p:cNvCxnSpPr/>
          <p:nvPr userDrawn="1"/>
        </p:nvCxnSpPr>
        <p:spPr bwMode="auto">
          <a:xfrm>
            <a:off x="732631" y="228601"/>
            <a:ext cx="0" cy="735806"/>
          </a:xfrm>
          <a:prstGeom prst="line">
            <a:avLst/>
          </a:prstGeom>
          <a:solidFill>
            <a:schemeClr val="accent1"/>
          </a:solidFill>
          <a:ln w="25400" cap="flat" cmpd="sng" algn="ctr">
            <a:solidFill>
              <a:schemeClr val="tx1"/>
            </a:solidFill>
            <a:prstDash val="solid"/>
            <a:miter lim="800000"/>
            <a:headEnd type="none" w="med" len="med"/>
            <a:tailEnd type="none" w="med" len="med"/>
          </a:ln>
          <a:effectLst/>
        </p:spPr>
      </p:cxnSp>
    </p:spTree>
  </p:cSld>
  <p:clrMap bg1="lt1" tx1="dk1" bg2="lt2" tx2="dk2" accent1="accent1" accent2="accent2" accent3="accent3" accent4="accent4" accent5="accent5" accent6="accent6" hlink="hlink" folHlink="folHlink"/>
  <p:sldLayoutIdLst>
    <p:sldLayoutId id="2147483680" r:id="rId1"/>
    <p:sldLayoutId id="2147483679" r:id="rId2"/>
    <p:sldLayoutId id="2147483681" r:id="rId3"/>
    <p:sldLayoutId id="2147483682" r:id="rId4"/>
    <p:sldLayoutId id="2147483675" r:id="rId5"/>
    <p:sldLayoutId id="2147483674" r:id="rId6"/>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Tahoma" pitchFamily="34" charset="0"/>
        </a:defRPr>
      </a:lvl2pPr>
      <a:lvl3pPr algn="l" rtl="0" eaLnBrk="0" fontAlgn="base" hangingPunct="0">
        <a:spcBef>
          <a:spcPct val="0"/>
        </a:spcBef>
        <a:spcAft>
          <a:spcPct val="0"/>
        </a:spcAft>
        <a:defRPr sz="2400">
          <a:solidFill>
            <a:schemeClr val="tx2"/>
          </a:solidFill>
          <a:latin typeface="Tahoma" pitchFamily="34" charset="0"/>
        </a:defRPr>
      </a:lvl3pPr>
      <a:lvl4pPr algn="l" rtl="0" eaLnBrk="0" fontAlgn="base" hangingPunct="0">
        <a:spcBef>
          <a:spcPct val="0"/>
        </a:spcBef>
        <a:spcAft>
          <a:spcPct val="0"/>
        </a:spcAft>
        <a:defRPr sz="2400">
          <a:solidFill>
            <a:schemeClr val="tx2"/>
          </a:solidFill>
          <a:latin typeface="Tahoma" pitchFamily="34" charset="0"/>
        </a:defRPr>
      </a:lvl4pPr>
      <a:lvl5pPr algn="l" rtl="0" eaLnBrk="0" fontAlgn="base" hangingPunct="0">
        <a:spcBef>
          <a:spcPct val="0"/>
        </a:spcBef>
        <a:spcAft>
          <a:spcPct val="0"/>
        </a:spcAft>
        <a:defRPr sz="2400">
          <a:solidFill>
            <a:schemeClr val="tx2"/>
          </a:solidFill>
          <a:latin typeface="Tahoma" pitchFamily="34" charset="0"/>
        </a:defRPr>
      </a:lvl5pPr>
      <a:lvl6pPr marL="342900" algn="l" rtl="0" fontAlgn="base">
        <a:spcBef>
          <a:spcPct val="0"/>
        </a:spcBef>
        <a:spcAft>
          <a:spcPct val="0"/>
        </a:spcAft>
        <a:defRPr sz="2400">
          <a:solidFill>
            <a:schemeClr val="tx2"/>
          </a:solidFill>
          <a:latin typeface="Tahoma" pitchFamily="34" charset="0"/>
        </a:defRPr>
      </a:lvl6pPr>
      <a:lvl7pPr marL="685800" algn="l" rtl="0" fontAlgn="base">
        <a:spcBef>
          <a:spcPct val="0"/>
        </a:spcBef>
        <a:spcAft>
          <a:spcPct val="0"/>
        </a:spcAft>
        <a:defRPr sz="2400">
          <a:solidFill>
            <a:schemeClr val="tx2"/>
          </a:solidFill>
          <a:latin typeface="Tahoma" pitchFamily="34" charset="0"/>
        </a:defRPr>
      </a:lvl7pPr>
      <a:lvl8pPr marL="1028700" algn="l" rtl="0" fontAlgn="base">
        <a:spcBef>
          <a:spcPct val="0"/>
        </a:spcBef>
        <a:spcAft>
          <a:spcPct val="0"/>
        </a:spcAft>
        <a:defRPr sz="2400">
          <a:solidFill>
            <a:schemeClr val="tx2"/>
          </a:solidFill>
          <a:latin typeface="Tahoma" pitchFamily="34" charset="0"/>
        </a:defRPr>
      </a:lvl8pPr>
      <a:lvl9pPr marL="1371600" algn="l" rtl="0" fontAlgn="base">
        <a:spcBef>
          <a:spcPct val="0"/>
        </a:spcBef>
        <a:spcAft>
          <a:spcPct val="0"/>
        </a:spcAft>
        <a:defRPr sz="2400">
          <a:solidFill>
            <a:schemeClr val="tx2"/>
          </a:solidFill>
          <a:latin typeface="Tahoma" pitchFamily="34" charset="0"/>
        </a:defRPr>
      </a:lvl9pPr>
    </p:titleStyle>
    <p:bodyStyle>
      <a:lvl1pPr marL="257175" indent="-257175" algn="l" rtl="0" eaLnBrk="0" fontAlgn="base" hangingPunct="0">
        <a:spcBef>
          <a:spcPts val="0"/>
        </a:spcBef>
        <a:spcAft>
          <a:spcPct val="0"/>
        </a:spcAft>
        <a:buClr>
          <a:schemeClr val="folHlink"/>
        </a:buClr>
        <a:buSzPct val="60000"/>
        <a:buFont typeface="Wingdings" pitchFamily="2" charset="2"/>
        <a:buChar char="n"/>
        <a:defRPr sz="2000">
          <a:solidFill>
            <a:schemeClr val="tx1"/>
          </a:solidFill>
          <a:latin typeface="+mn-lt"/>
          <a:ea typeface="+mn-ea"/>
          <a:cs typeface="+mn-cs"/>
        </a:defRPr>
      </a:lvl1pPr>
      <a:lvl2pPr marL="557213" indent="-214313" algn="l" rtl="0" eaLnBrk="0" fontAlgn="base" hangingPunct="0">
        <a:spcBef>
          <a:spcPts val="0"/>
        </a:spcBef>
        <a:spcAft>
          <a:spcPct val="0"/>
        </a:spcAft>
        <a:buClr>
          <a:schemeClr val="hlink"/>
        </a:buClr>
        <a:buSzPct val="70000"/>
        <a:buFont typeface="Wingdings" panose="05000000000000000000" pitchFamily="2" charset="2"/>
        <a:buChar char="v"/>
        <a:defRPr sz="2000">
          <a:solidFill>
            <a:schemeClr val="tx1"/>
          </a:solidFill>
          <a:latin typeface="+mn-lt"/>
        </a:defRPr>
      </a:lvl2pPr>
      <a:lvl3pPr marL="942975" indent="-257175" algn="l" rtl="0" eaLnBrk="0" fontAlgn="base" hangingPunct="0">
        <a:spcBef>
          <a:spcPts val="0"/>
        </a:spcBef>
        <a:spcAft>
          <a:spcPct val="0"/>
        </a:spcAft>
        <a:buClr>
          <a:srgbClr val="008000"/>
        </a:buClr>
        <a:buSzPct val="70000"/>
        <a:buFont typeface="Wingdings" panose="05000000000000000000" pitchFamily="2" charset="2"/>
        <a:buChar char="ü"/>
        <a:defRPr sz="2000">
          <a:solidFill>
            <a:schemeClr val="tx1"/>
          </a:solidFill>
          <a:latin typeface="+mn-lt"/>
        </a:defRPr>
      </a:lvl3pPr>
      <a:lvl4pPr marL="1200150" indent="-171450" algn="l" rtl="0" eaLnBrk="0" fontAlgn="base" hangingPunct="0">
        <a:spcBef>
          <a:spcPts val="0"/>
        </a:spcBef>
        <a:spcAft>
          <a:spcPct val="0"/>
        </a:spcAft>
        <a:buClr>
          <a:schemeClr val="accent2"/>
        </a:buClr>
        <a:buSzPct val="55000"/>
        <a:buFont typeface="Wingdings" pitchFamily="2" charset="2"/>
        <a:buChar char="n"/>
        <a:defRPr sz="1800">
          <a:solidFill>
            <a:schemeClr val="tx1"/>
          </a:solidFill>
          <a:latin typeface="+mn-lt"/>
        </a:defRPr>
      </a:lvl4pPr>
      <a:lvl5pPr marL="1543050" indent="-171450" algn="l" rtl="0" eaLnBrk="0" fontAlgn="base" hangingPunct="0">
        <a:spcBef>
          <a:spcPts val="0"/>
        </a:spcBef>
        <a:spcAft>
          <a:spcPct val="0"/>
        </a:spcAft>
        <a:buClr>
          <a:schemeClr val="accent1"/>
        </a:buClr>
        <a:buSzPct val="50000"/>
        <a:buFont typeface="Wingdings" pitchFamily="2" charset="2"/>
        <a:buChar char="n"/>
        <a:defRPr sz="1500">
          <a:solidFill>
            <a:schemeClr val="tx1"/>
          </a:solidFill>
          <a:latin typeface="+mn-lt"/>
        </a:defRPr>
      </a:lvl5pPr>
      <a:lvl6pPr marL="18859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6pPr>
      <a:lvl7pPr marL="22288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7pPr>
      <a:lvl8pPr marL="25717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8pPr>
      <a:lvl9pPr marL="29146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9.wmf"/><Relationship Id="rId5" Type="http://schemas.openxmlformats.org/officeDocument/2006/relationships/oleObject" Target="../embeddings/oleObject2.bin"/><Relationship Id="rId4" Type="http://schemas.openxmlformats.org/officeDocument/2006/relationships/image" Target="../media/image8.wmf"/></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26.jpg"/><Relationship Id="rId1" Type="http://schemas.openxmlformats.org/officeDocument/2006/relationships/slideLayout" Target="../slideLayouts/slideLayout5.xml"/><Relationship Id="rId4" Type="http://schemas.openxmlformats.org/officeDocument/2006/relationships/image" Target="../media/image27.wmf"/></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wmf"/><Relationship Id="rId4" Type="http://schemas.openxmlformats.org/officeDocument/2006/relationships/oleObject" Target="../embeddings/oleObject4.bin"/></Relationships>
</file>

<file path=ppt/slides/_rels/slide3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5.bin"/><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35.wmf"/><Relationship Id="rId4" Type="http://schemas.openxmlformats.org/officeDocument/2006/relationships/oleObject" Target="../embeddings/oleObject7.bin"/></Relationships>
</file>

<file path=ppt/slides/_rels/slide42.x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38.e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37.wmf"/><Relationship Id="rId4" Type="http://schemas.openxmlformats.org/officeDocument/2006/relationships/oleObject" Target="../embeddings/oleObject9.bin"/></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379FA-B0FC-9B2E-BE5E-021F5E412D6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2C79F04-3A69-32B0-2F89-C6927B02A896}"/>
              </a:ext>
            </a:extLst>
          </p:cNvPr>
          <p:cNvSpPr>
            <a:spLocks noGrp="1"/>
          </p:cNvSpPr>
          <p:nvPr>
            <p:ph type="ctrTitle"/>
          </p:nvPr>
        </p:nvSpPr>
        <p:spPr>
          <a:xfrm>
            <a:off x="1257300" y="3409950"/>
            <a:ext cx="6629400" cy="533400"/>
          </a:xfrm>
        </p:spPr>
        <p:txBody>
          <a:bodyPr/>
          <a:lstStyle/>
          <a:p>
            <a:pPr marL="2520950" indent="-2520950"/>
            <a:r>
              <a:rPr lang="en-US" dirty="0"/>
              <a:t>Chapter 18 – Neural Style Transfer</a:t>
            </a:r>
          </a:p>
        </p:txBody>
      </p:sp>
    </p:spTree>
    <p:extLst>
      <p:ext uri="{BB962C8B-B14F-4D97-AF65-F5344CB8AC3E}">
        <p14:creationId xmlns:p14="http://schemas.microsoft.com/office/powerpoint/2010/main" val="2455999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E98D7-320F-0E82-44B8-1EA7BEFF37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D250A8-82F5-25B8-E464-27DED7263D55}"/>
              </a:ext>
            </a:extLst>
          </p:cNvPr>
          <p:cNvSpPr>
            <a:spLocks noGrp="1"/>
          </p:cNvSpPr>
          <p:nvPr>
            <p:ph type="title"/>
          </p:nvPr>
        </p:nvSpPr>
        <p:spPr>
          <a:xfrm>
            <a:off x="1066801" y="235711"/>
            <a:ext cx="7924800" cy="490538"/>
          </a:xfrm>
        </p:spPr>
        <p:txBody>
          <a:bodyPr/>
          <a:lstStyle/>
          <a:p>
            <a:r>
              <a:rPr lang="en-US" dirty="0"/>
              <a:t>Distance Metric Properties for Loss Function</a:t>
            </a:r>
          </a:p>
        </p:txBody>
      </p:sp>
      <p:sp>
        <p:nvSpPr>
          <p:cNvPr id="3" name="Content Placeholder 2">
            <a:extLst>
              <a:ext uri="{FF2B5EF4-FFF2-40B4-BE49-F238E27FC236}">
                <a16:creationId xmlns:a16="http://schemas.microsoft.com/office/drawing/2014/main" id="{5A303356-47D6-86B7-ADD6-E978D9A9BE7E}"/>
              </a:ext>
            </a:extLst>
          </p:cNvPr>
          <p:cNvSpPr>
            <a:spLocks noGrp="1"/>
          </p:cNvSpPr>
          <p:nvPr>
            <p:ph sz="half" idx="2"/>
          </p:nvPr>
        </p:nvSpPr>
        <p:spPr>
          <a:xfrm>
            <a:off x="186811" y="1035665"/>
            <a:ext cx="4586749" cy="985957"/>
          </a:xfrm>
        </p:spPr>
        <p:txBody>
          <a:bodyPr/>
          <a:lstStyle/>
          <a:p>
            <a:r>
              <a:rPr lang="en-US" sz="1800" dirty="0"/>
              <a:t>A distance metric for a loss function may have the following properties:</a:t>
            </a:r>
          </a:p>
          <a:p>
            <a:pPr lvl="1"/>
            <a:r>
              <a:rPr lang="en-US" sz="1800" dirty="0"/>
              <a:t>Non-negativity: </a:t>
            </a:r>
          </a:p>
          <a:p>
            <a:pPr marL="342900" lvl="1" indent="0">
              <a:buNone/>
            </a:pPr>
            <a:r>
              <a:rPr lang="en-US" sz="1800" dirty="0"/>
              <a:t>	</a:t>
            </a:r>
            <a:r>
              <a:rPr lang="el-GR" sz="1800" dirty="0"/>
              <a:t>δ(</a:t>
            </a:r>
            <a:r>
              <a:rPr lang="en-US" sz="1800" dirty="0"/>
              <a:t>x, y) ≥ 0</a:t>
            </a:r>
          </a:p>
          <a:p>
            <a:pPr lvl="1"/>
            <a:r>
              <a:rPr lang="en-US" sz="1800" dirty="0"/>
              <a:t>Identity of Non-</a:t>
            </a:r>
            <a:r>
              <a:rPr lang="en-US" sz="1800" dirty="0" err="1"/>
              <a:t>discernibles</a:t>
            </a:r>
            <a:r>
              <a:rPr lang="en-US" sz="1800" dirty="0"/>
              <a:t>: </a:t>
            </a:r>
          </a:p>
          <a:p>
            <a:pPr marL="342900" lvl="1" indent="0">
              <a:buNone/>
            </a:pPr>
            <a:r>
              <a:rPr lang="en-US" sz="1800" dirty="0"/>
              <a:t>	</a:t>
            </a:r>
            <a:r>
              <a:rPr lang="el-GR" sz="1800" dirty="0"/>
              <a:t>δ(</a:t>
            </a:r>
            <a:r>
              <a:rPr lang="en-US" sz="1800" dirty="0"/>
              <a:t>x, y) = 0 ⟺ x = y</a:t>
            </a:r>
          </a:p>
          <a:p>
            <a:pPr lvl="1"/>
            <a:r>
              <a:rPr lang="en-US" sz="1800" dirty="0"/>
              <a:t>Commutativity: </a:t>
            </a:r>
          </a:p>
          <a:p>
            <a:pPr marL="342900" lvl="1" indent="0">
              <a:buNone/>
            </a:pPr>
            <a:r>
              <a:rPr lang="en-US" sz="1800" dirty="0"/>
              <a:t>	</a:t>
            </a:r>
            <a:r>
              <a:rPr lang="el-GR" sz="1800" dirty="0"/>
              <a:t>δ(</a:t>
            </a:r>
            <a:r>
              <a:rPr lang="en-US" sz="1800" dirty="0"/>
              <a:t>x, y) = </a:t>
            </a:r>
            <a:r>
              <a:rPr lang="el-GR" sz="1800" dirty="0"/>
              <a:t>δ(</a:t>
            </a:r>
            <a:r>
              <a:rPr lang="en-US" sz="1800" dirty="0"/>
              <a:t>y, x)</a:t>
            </a:r>
          </a:p>
          <a:p>
            <a:pPr lvl="1"/>
            <a:r>
              <a:rPr lang="en-US" sz="1800" dirty="0"/>
              <a:t>Triangle inequality: </a:t>
            </a:r>
          </a:p>
          <a:p>
            <a:pPr marL="342900" lvl="1" indent="0">
              <a:buNone/>
            </a:pPr>
            <a:r>
              <a:rPr lang="en-US" sz="1800" dirty="0"/>
              <a:t>	</a:t>
            </a:r>
            <a:r>
              <a:rPr lang="el-GR" sz="1800" dirty="0"/>
              <a:t>δ(</a:t>
            </a:r>
            <a:r>
              <a:rPr lang="en-US" sz="1800" dirty="0"/>
              <a:t>x, z) ≤ </a:t>
            </a:r>
            <a:r>
              <a:rPr lang="el-GR" sz="1800" dirty="0"/>
              <a:t>δ(</a:t>
            </a:r>
            <a:r>
              <a:rPr lang="en-US" sz="1800" dirty="0"/>
              <a:t>x, y) + </a:t>
            </a:r>
            <a:r>
              <a:rPr lang="el-GR" sz="1800" dirty="0"/>
              <a:t>δ(</a:t>
            </a:r>
            <a:r>
              <a:rPr lang="en-US" sz="1800" dirty="0"/>
              <a:t>y, z)</a:t>
            </a:r>
          </a:p>
          <a:p>
            <a:pPr marL="0" indent="0">
              <a:buNone/>
            </a:pPr>
            <a:endParaRPr lang="en-US" sz="1800" dirty="0"/>
          </a:p>
        </p:txBody>
      </p:sp>
      <p:sp>
        <p:nvSpPr>
          <p:cNvPr id="6" name="Content Placeholder 5">
            <a:extLst>
              <a:ext uri="{FF2B5EF4-FFF2-40B4-BE49-F238E27FC236}">
                <a16:creationId xmlns:a16="http://schemas.microsoft.com/office/drawing/2014/main" id="{B100F280-DC4D-67EC-83CE-1BB61A1FCF92}"/>
              </a:ext>
            </a:extLst>
          </p:cNvPr>
          <p:cNvSpPr>
            <a:spLocks noGrp="1"/>
          </p:cNvSpPr>
          <p:nvPr>
            <p:ph sz="half" idx="10"/>
          </p:nvPr>
        </p:nvSpPr>
        <p:spPr>
          <a:xfrm>
            <a:off x="186811" y="3951286"/>
            <a:ext cx="8971935" cy="584667"/>
          </a:xfrm>
        </p:spPr>
        <p:txBody>
          <a:bodyPr/>
          <a:lstStyle/>
          <a:p>
            <a:endParaRPr lang="en-US" sz="1800" dirty="0"/>
          </a:p>
          <a:p>
            <a:r>
              <a:rPr lang="en-US" sz="1800" dirty="0"/>
              <a:t>In particular, the triplet loss algorithm is often defined with squared Euclidean (which unlike Euclidean, does not have triangle inequality) distance at its core.</a:t>
            </a:r>
          </a:p>
        </p:txBody>
      </p:sp>
      <p:sp>
        <p:nvSpPr>
          <p:cNvPr id="8" name="TextBox 7">
            <a:extLst>
              <a:ext uri="{FF2B5EF4-FFF2-40B4-BE49-F238E27FC236}">
                <a16:creationId xmlns:a16="http://schemas.microsoft.com/office/drawing/2014/main" id="{D0B59623-6A31-55F0-F2A3-D2E4A3694903}"/>
              </a:ext>
            </a:extLst>
          </p:cNvPr>
          <p:cNvSpPr txBox="1"/>
          <p:nvPr/>
        </p:nvSpPr>
        <p:spPr>
          <a:xfrm>
            <a:off x="4773560" y="665428"/>
            <a:ext cx="2057400" cy="338554"/>
          </a:xfrm>
          <a:prstGeom prst="rect">
            <a:avLst/>
          </a:prstGeom>
          <a:noFill/>
        </p:spPr>
        <p:txBody>
          <a:bodyPr wrap="square" rtlCol="0">
            <a:spAutoFit/>
          </a:bodyPr>
          <a:lstStyle/>
          <a:p>
            <a:r>
              <a:rPr lang="en-US" sz="1600" dirty="0">
                <a:solidFill>
                  <a:schemeClr val="bg1"/>
                </a:solidFill>
              </a:rPr>
              <a:t>Same or different?</a:t>
            </a:r>
          </a:p>
        </p:txBody>
      </p:sp>
      <p:pic>
        <p:nvPicPr>
          <p:cNvPr id="12" name="Picture 11" descr="A collage of several diagrams&#10;&#10;Description automatically generated">
            <a:extLst>
              <a:ext uri="{FF2B5EF4-FFF2-40B4-BE49-F238E27FC236}">
                <a16:creationId xmlns:a16="http://schemas.microsoft.com/office/drawing/2014/main" id="{3E8E8F98-CAF8-942E-2C2E-C7A1E110F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8942" y="878647"/>
            <a:ext cx="3904035" cy="3350372"/>
          </a:xfrm>
          <a:prstGeom prst="rect">
            <a:avLst/>
          </a:prstGeom>
        </p:spPr>
      </p:pic>
    </p:spTree>
    <p:extLst>
      <p:ext uri="{BB962C8B-B14F-4D97-AF65-F5344CB8AC3E}">
        <p14:creationId xmlns:p14="http://schemas.microsoft.com/office/powerpoint/2010/main" val="1380912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2CDAD-BD0A-E01F-D9D1-0B48A21E4C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85AEA5-B904-3243-5D3D-84F7AAF66841}"/>
              </a:ext>
            </a:extLst>
          </p:cNvPr>
          <p:cNvSpPr>
            <a:spLocks noGrp="1"/>
          </p:cNvSpPr>
          <p:nvPr>
            <p:ph type="title"/>
          </p:nvPr>
        </p:nvSpPr>
        <p:spPr>
          <a:xfrm>
            <a:off x="1143000" y="242780"/>
            <a:ext cx="6227635" cy="490538"/>
          </a:xfrm>
        </p:spPr>
        <p:txBody>
          <a:bodyPr/>
          <a:lstStyle/>
          <a:p>
            <a:r>
              <a:rPr lang="en-US" sz="3200" dirty="0"/>
              <a:t>Euclidean Distance Metric</a:t>
            </a:r>
            <a:endParaRPr lang="en-US" dirty="0"/>
          </a:p>
        </p:txBody>
      </p:sp>
      <p:sp>
        <p:nvSpPr>
          <p:cNvPr id="3" name="Content Placeholder 2">
            <a:extLst>
              <a:ext uri="{FF2B5EF4-FFF2-40B4-BE49-F238E27FC236}">
                <a16:creationId xmlns:a16="http://schemas.microsoft.com/office/drawing/2014/main" id="{5CE86BC8-AB3C-09FE-F78A-1AE0AD15B2F3}"/>
              </a:ext>
            </a:extLst>
          </p:cNvPr>
          <p:cNvSpPr>
            <a:spLocks noGrp="1"/>
          </p:cNvSpPr>
          <p:nvPr>
            <p:ph sz="half" idx="2"/>
          </p:nvPr>
        </p:nvSpPr>
        <p:spPr>
          <a:xfrm>
            <a:off x="186811" y="1010057"/>
            <a:ext cx="6061589" cy="985957"/>
          </a:xfrm>
        </p:spPr>
        <p:txBody>
          <a:bodyPr/>
          <a:lstStyle/>
          <a:p>
            <a:r>
              <a:rPr lang="en-US" sz="1800" dirty="0"/>
              <a:t>The common learning goal is to minimize a distance metric for similar objects and maximize for distinct ones. This gives a loss function like</a:t>
            </a:r>
          </a:p>
          <a:p>
            <a:endParaRPr lang="en-US" sz="1800" dirty="0"/>
          </a:p>
        </p:txBody>
      </p:sp>
      <p:sp>
        <p:nvSpPr>
          <p:cNvPr id="6" name="Content Placeholder 5">
            <a:extLst>
              <a:ext uri="{FF2B5EF4-FFF2-40B4-BE49-F238E27FC236}">
                <a16:creationId xmlns:a16="http://schemas.microsoft.com/office/drawing/2014/main" id="{DF5058C1-B67D-530B-C03D-D6EDAA73E6B0}"/>
              </a:ext>
            </a:extLst>
          </p:cNvPr>
          <p:cNvSpPr>
            <a:spLocks noGrp="1"/>
          </p:cNvSpPr>
          <p:nvPr>
            <p:ph sz="half" idx="10"/>
          </p:nvPr>
        </p:nvSpPr>
        <p:spPr>
          <a:xfrm>
            <a:off x="304800" y="3147487"/>
            <a:ext cx="8323313" cy="491063"/>
          </a:xfrm>
        </p:spPr>
        <p:txBody>
          <a:bodyPr/>
          <a:lstStyle/>
          <a:p>
            <a:r>
              <a:rPr lang="en-US" sz="1800" dirty="0"/>
              <a:t>The most common distance metric used is Euclidean distance, in case of which the loss function can be rewritten in matrix form as</a:t>
            </a:r>
          </a:p>
        </p:txBody>
      </p:sp>
      <p:pic>
        <p:nvPicPr>
          <p:cNvPr id="10" name="Picture 9" descr="A graph of a triangle with a point and a line&#10;&#10;Description automatically generated with medium confidence">
            <a:extLst>
              <a:ext uri="{FF2B5EF4-FFF2-40B4-BE49-F238E27FC236}">
                <a16:creationId xmlns:a16="http://schemas.microsoft.com/office/drawing/2014/main" id="{BE7B57DA-E1EA-2E1E-F77F-7FFB795C7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55131"/>
            <a:ext cx="2581275" cy="1771650"/>
          </a:xfrm>
          <a:prstGeom prst="rect">
            <a:avLst/>
          </a:prstGeom>
        </p:spPr>
      </p:pic>
      <p:graphicFrame>
        <p:nvGraphicFramePr>
          <p:cNvPr id="5" name="Object 4">
            <a:extLst>
              <a:ext uri="{FF2B5EF4-FFF2-40B4-BE49-F238E27FC236}">
                <a16:creationId xmlns:a16="http://schemas.microsoft.com/office/drawing/2014/main" id="{486EF04E-6C6D-2771-2E41-4783ACDD3C54}"/>
              </a:ext>
            </a:extLst>
          </p:cNvPr>
          <p:cNvGraphicFramePr>
            <a:graphicFrameLocks noChangeAspect="1"/>
          </p:cNvGraphicFramePr>
          <p:nvPr>
            <p:extLst>
              <p:ext uri="{D42A27DB-BD31-4B8C-83A1-F6EECF244321}">
                <p14:modId xmlns:p14="http://schemas.microsoft.com/office/powerpoint/2010/main" val="2529960322"/>
              </p:ext>
            </p:extLst>
          </p:nvPr>
        </p:nvGraphicFramePr>
        <p:xfrm>
          <a:off x="1371600" y="2180063"/>
          <a:ext cx="5755888" cy="783374"/>
        </p:xfrm>
        <a:graphic>
          <a:graphicData uri="http://schemas.openxmlformats.org/presentationml/2006/ole">
            <mc:AlternateContent xmlns:mc="http://schemas.openxmlformats.org/markup-compatibility/2006">
              <mc:Choice xmlns:v="urn:schemas-microsoft-com:vml" Requires="v">
                <p:oleObj name="Equation" r:id="rId3" imgW="3352680" imgH="457200" progId="Equation.DSMT4">
                  <p:embed/>
                </p:oleObj>
              </mc:Choice>
              <mc:Fallback>
                <p:oleObj name="Equation" r:id="rId3" imgW="3352680" imgH="457200" progId="Equation.DSMT4">
                  <p:embed/>
                  <p:pic>
                    <p:nvPicPr>
                      <p:cNvPr id="0" name=""/>
                      <p:cNvPicPr/>
                      <p:nvPr/>
                    </p:nvPicPr>
                    <p:blipFill>
                      <a:blip r:embed="rId4"/>
                      <a:stretch>
                        <a:fillRect/>
                      </a:stretch>
                    </p:blipFill>
                    <p:spPr>
                      <a:xfrm>
                        <a:off x="1371600" y="2180063"/>
                        <a:ext cx="5755888" cy="783374"/>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5FDE6D6B-A651-6DAF-5D41-FFC62E62124B}"/>
              </a:ext>
            </a:extLst>
          </p:cNvPr>
          <p:cNvGraphicFramePr>
            <a:graphicFrameLocks noChangeAspect="1"/>
          </p:cNvGraphicFramePr>
          <p:nvPr>
            <p:extLst>
              <p:ext uri="{D42A27DB-BD31-4B8C-83A1-F6EECF244321}">
                <p14:modId xmlns:p14="http://schemas.microsoft.com/office/powerpoint/2010/main" val="2155276457"/>
              </p:ext>
            </p:extLst>
          </p:nvPr>
        </p:nvGraphicFramePr>
        <p:xfrm>
          <a:off x="2057400" y="3993743"/>
          <a:ext cx="3169582" cy="491062"/>
        </p:xfrm>
        <a:graphic>
          <a:graphicData uri="http://schemas.openxmlformats.org/presentationml/2006/ole">
            <mc:AlternateContent xmlns:mc="http://schemas.openxmlformats.org/markup-compatibility/2006">
              <mc:Choice xmlns:v="urn:schemas-microsoft-com:vml" Requires="v">
                <p:oleObj name="Equation" r:id="rId5" imgW="1803240" imgH="279360" progId="Equation.DSMT4">
                  <p:embed/>
                </p:oleObj>
              </mc:Choice>
              <mc:Fallback>
                <p:oleObj name="Equation" r:id="rId5" imgW="1803240" imgH="279360" progId="Equation.DSMT4">
                  <p:embed/>
                  <p:pic>
                    <p:nvPicPr>
                      <p:cNvPr id="0" name=""/>
                      <p:cNvPicPr/>
                      <p:nvPr/>
                    </p:nvPicPr>
                    <p:blipFill>
                      <a:blip r:embed="rId6"/>
                      <a:stretch>
                        <a:fillRect/>
                      </a:stretch>
                    </p:blipFill>
                    <p:spPr>
                      <a:xfrm>
                        <a:off x="2057400" y="3993743"/>
                        <a:ext cx="3169582" cy="491062"/>
                      </a:xfrm>
                      <a:prstGeom prst="rect">
                        <a:avLst/>
                      </a:prstGeom>
                    </p:spPr>
                  </p:pic>
                </p:oleObj>
              </mc:Fallback>
            </mc:AlternateContent>
          </a:graphicData>
        </a:graphic>
      </p:graphicFrame>
    </p:spTree>
    <p:extLst>
      <p:ext uri="{BB962C8B-B14F-4D97-AF65-F5344CB8AC3E}">
        <p14:creationId xmlns:p14="http://schemas.microsoft.com/office/powerpoint/2010/main" val="3012957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000A1-1251-664A-DC80-32027953B1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1328F6-0E2A-7364-E5D6-96664DB8D0E5}"/>
              </a:ext>
            </a:extLst>
          </p:cNvPr>
          <p:cNvSpPr>
            <a:spLocks noGrp="1"/>
          </p:cNvSpPr>
          <p:nvPr>
            <p:ph type="title"/>
          </p:nvPr>
        </p:nvSpPr>
        <p:spPr>
          <a:xfrm>
            <a:off x="1458181" y="235711"/>
            <a:ext cx="6847619" cy="490538"/>
          </a:xfrm>
        </p:spPr>
        <p:txBody>
          <a:bodyPr/>
          <a:lstStyle/>
          <a:p>
            <a:r>
              <a:rPr lang="en-US" dirty="0"/>
              <a:t>Siamese Network Learning Objective</a:t>
            </a:r>
          </a:p>
        </p:txBody>
      </p:sp>
      <p:sp>
        <p:nvSpPr>
          <p:cNvPr id="3" name="Content Placeholder 2">
            <a:extLst>
              <a:ext uri="{FF2B5EF4-FFF2-40B4-BE49-F238E27FC236}">
                <a16:creationId xmlns:a16="http://schemas.microsoft.com/office/drawing/2014/main" id="{3244F5F4-0168-6C7D-7BCA-E8C2D067B5FF}"/>
              </a:ext>
            </a:extLst>
          </p:cNvPr>
          <p:cNvSpPr>
            <a:spLocks noGrp="1"/>
          </p:cNvSpPr>
          <p:nvPr>
            <p:ph sz="half" idx="2"/>
          </p:nvPr>
        </p:nvSpPr>
        <p:spPr>
          <a:xfrm>
            <a:off x="205247" y="971550"/>
            <a:ext cx="2766553" cy="2171700"/>
          </a:xfrm>
        </p:spPr>
        <p:txBody>
          <a:bodyPr/>
          <a:lstStyle/>
          <a:p>
            <a:r>
              <a:rPr lang="en-US" sz="1800" dirty="0"/>
              <a:t>The learning objective for a Siamese neural network is to find the best parameters that minimize the loss function based on a comparative metric for labeled pairs of objects.</a:t>
            </a:r>
          </a:p>
          <a:p>
            <a:endParaRPr lang="en-US" sz="1800" dirty="0"/>
          </a:p>
        </p:txBody>
      </p:sp>
      <p:sp>
        <p:nvSpPr>
          <p:cNvPr id="6" name="Content Placeholder 5">
            <a:extLst>
              <a:ext uri="{FF2B5EF4-FFF2-40B4-BE49-F238E27FC236}">
                <a16:creationId xmlns:a16="http://schemas.microsoft.com/office/drawing/2014/main" id="{AC15E996-D036-1AA2-AB10-A1631A7B925B}"/>
              </a:ext>
            </a:extLst>
          </p:cNvPr>
          <p:cNvSpPr>
            <a:spLocks noGrp="1"/>
          </p:cNvSpPr>
          <p:nvPr>
            <p:ph sz="half" idx="10"/>
          </p:nvPr>
        </p:nvSpPr>
        <p:spPr>
          <a:xfrm>
            <a:off x="205247" y="3511083"/>
            <a:ext cx="8971935" cy="584667"/>
          </a:xfrm>
        </p:spPr>
        <p:txBody>
          <a:bodyPr/>
          <a:lstStyle/>
          <a:p>
            <a:r>
              <a:rPr lang="en-US" sz="1800" dirty="0"/>
              <a:t>The chosen metric should </a:t>
            </a:r>
          </a:p>
          <a:p>
            <a:pPr lvl="1"/>
            <a:r>
              <a:rPr lang="en-US" sz="1800" dirty="0"/>
              <a:t>minimize the distance between the objects labeled as similar and </a:t>
            </a:r>
          </a:p>
          <a:p>
            <a:pPr lvl="1"/>
            <a:r>
              <a:rPr lang="en-US" sz="1800" dirty="0"/>
              <a:t>maximize the distance between the objects labeled as not similar</a:t>
            </a:r>
          </a:p>
        </p:txBody>
      </p:sp>
      <p:pic>
        <p:nvPicPr>
          <p:cNvPr id="9" name="Picture 8" descr="A diagram of a network&#10;&#10;Description automatically generated">
            <a:extLst>
              <a:ext uri="{FF2B5EF4-FFF2-40B4-BE49-F238E27FC236}">
                <a16:creationId xmlns:a16="http://schemas.microsoft.com/office/drawing/2014/main" id="{523CF226-FA04-5A88-9023-D77B7DAA20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8629" y="819150"/>
            <a:ext cx="5660571" cy="2971800"/>
          </a:xfrm>
          <a:prstGeom prst="rect">
            <a:avLst/>
          </a:prstGeom>
        </p:spPr>
      </p:pic>
    </p:spTree>
    <p:extLst>
      <p:ext uri="{BB962C8B-B14F-4D97-AF65-F5344CB8AC3E}">
        <p14:creationId xmlns:p14="http://schemas.microsoft.com/office/powerpoint/2010/main" val="1011123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F14E-80B3-F1B7-8A19-6703ABC307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89ED17-457C-DE01-1B48-D43ABD8E37DC}"/>
              </a:ext>
            </a:extLst>
          </p:cNvPr>
          <p:cNvSpPr>
            <a:spLocks noGrp="1"/>
          </p:cNvSpPr>
          <p:nvPr>
            <p:ph type="title"/>
          </p:nvPr>
        </p:nvSpPr>
        <p:spPr/>
        <p:txBody>
          <a:bodyPr/>
          <a:lstStyle/>
          <a:p>
            <a:r>
              <a:rPr lang="en-US" dirty="0"/>
              <a:t>Triplet Loss</a:t>
            </a:r>
          </a:p>
        </p:txBody>
      </p:sp>
      <p:sp>
        <p:nvSpPr>
          <p:cNvPr id="3" name="Content Placeholder 2">
            <a:extLst>
              <a:ext uri="{FF2B5EF4-FFF2-40B4-BE49-F238E27FC236}">
                <a16:creationId xmlns:a16="http://schemas.microsoft.com/office/drawing/2014/main" id="{FB6FDD6E-F23C-4BF6-555C-274A22D65346}"/>
              </a:ext>
            </a:extLst>
          </p:cNvPr>
          <p:cNvSpPr>
            <a:spLocks noGrp="1"/>
          </p:cNvSpPr>
          <p:nvPr>
            <p:ph idx="1"/>
          </p:nvPr>
        </p:nvSpPr>
        <p:spPr>
          <a:xfrm>
            <a:off x="413938" y="859588"/>
            <a:ext cx="8114509" cy="1600200"/>
          </a:xfrm>
        </p:spPr>
        <p:txBody>
          <a:bodyPr/>
          <a:lstStyle/>
          <a:p>
            <a:r>
              <a:rPr lang="en-US" dirty="0"/>
              <a:t>Triplet loss is a way to teach a machine-learning model how to recognize the similarity or differences between items. </a:t>
            </a:r>
          </a:p>
          <a:p>
            <a:r>
              <a:rPr lang="en-US" dirty="0"/>
              <a:t>It uses groups of three items, called triplets, which consist of an anchor item, a similar item (positive), and a dissimilar item (negative). </a:t>
            </a:r>
          </a:p>
          <a:p>
            <a:r>
              <a:rPr lang="en-US" dirty="0"/>
              <a:t>Basic idea of triplet loss is illustrated below.</a:t>
            </a:r>
          </a:p>
        </p:txBody>
      </p:sp>
      <p:pic>
        <p:nvPicPr>
          <p:cNvPr id="5" name="Picture 4" descr="A diagram of a learning process&#10;&#10;Description automatically generated">
            <a:extLst>
              <a:ext uri="{FF2B5EF4-FFF2-40B4-BE49-F238E27FC236}">
                <a16:creationId xmlns:a16="http://schemas.microsoft.com/office/drawing/2014/main" id="{4EFD122D-6A87-5B51-6D7F-15BF4B666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703917"/>
            <a:ext cx="6961187" cy="2153833"/>
          </a:xfrm>
          <a:prstGeom prst="rect">
            <a:avLst/>
          </a:prstGeom>
        </p:spPr>
      </p:pic>
    </p:spTree>
    <p:extLst>
      <p:ext uri="{BB962C8B-B14F-4D97-AF65-F5344CB8AC3E}">
        <p14:creationId xmlns:p14="http://schemas.microsoft.com/office/powerpoint/2010/main" val="1806716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984A1-DFC0-8691-90A4-8077B512C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A30217-90A2-DC05-88BF-A08C5E8B78A1}"/>
              </a:ext>
            </a:extLst>
          </p:cNvPr>
          <p:cNvSpPr>
            <a:spLocks noGrp="1"/>
          </p:cNvSpPr>
          <p:nvPr>
            <p:ph type="title"/>
          </p:nvPr>
        </p:nvSpPr>
        <p:spPr>
          <a:xfrm>
            <a:off x="877093" y="285750"/>
            <a:ext cx="8114508" cy="490538"/>
          </a:xfrm>
        </p:spPr>
        <p:txBody>
          <a:bodyPr/>
          <a:lstStyle/>
          <a:p>
            <a:r>
              <a:rPr lang="en-US" dirty="0"/>
              <a:t>Triplet Loss is a Distance-Based Loss Function </a:t>
            </a:r>
          </a:p>
        </p:txBody>
      </p:sp>
      <p:sp>
        <p:nvSpPr>
          <p:cNvPr id="3" name="Content Placeholder 2">
            <a:extLst>
              <a:ext uri="{FF2B5EF4-FFF2-40B4-BE49-F238E27FC236}">
                <a16:creationId xmlns:a16="http://schemas.microsoft.com/office/drawing/2014/main" id="{77E0757C-DB9D-FDBD-9417-D4D928FD55AA}"/>
              </a:ext>
            </a:extLst>
          </p:cNvPr>
          <p:cNvSpPr>
            <a:spLocks noGrp="1"/>
          </p:cNvSpPr>
          <p:nvPr>
            <p:ph idx="1"/>
          </p:nvPr>
        </p:nvSpPr>
        <p:spPr>
          <a:xfrm>
            <a:off x="413938" y="859588"/>
            <a:ext cx="8577663" cy="1600200"/>
          </a:xfrm>
        </p:spPr>
        <p:txBody>
          <a:bodyPr/>
          <a:lstStyle/>
          <a:p>
            <a:r>
              <a:rPr lang="en-US" dirty="0"/>
              <a:t>Formally, the triplet loss is a distance-based loss function that aims to learn embeddings that are closer for similar input data and farther for dissimilar ones.</a:t>
            </a:r>
          </a:p>
          <a:p>
            <a:r>
              <a:rPr lang="en-US" dirty="0"/>
              <a:t>First, we have to compute triplets of data that consist of the following:</a:t>
            </a:r>
          </a:p>
          <a:p>
            <a:pPr lvl="1"/>
            <a:r>
              <a:rPr lang="en-US" dirty="0"/>
              <a:t>an anchor input sample “a”</a:t>
            </a:r>
          </a:p>
          <a:p>
            <a:pPr lvl="1"/>
            <a:r>
              <a:rPr lang="en-US" dirty="0"/>
              <a:t>a positive example “p” that has the same label with “a”</a:t>
            </a:r>
          </a:p>
          <a:p>
            <a:pPr lvl="1"/>
            <a:r>
              <a:rPr lang="en-US" dirty="0"/>
              <a:t>and a negative example “n” that has different label with “a” (and “p” of course).</a:t>
            </a:r>
          </a:p>
        </p:txBody>
      </p:sp>
      <p:pic>
        <p:nvPicPr>
          <p:cNvPr id="4" name="Picture 3" descr="A diagram of a learning process&#10;&#10;Description automatically generated">
            <a:extLst>
              <a:ext uri="{FF2B5EF4-FFF2-40B4-BE49-F238E27FC236}">
                <a16:creationId xmlns:a16="http://schemas.microsoft.com/office/drawing/2014/main" id="{37673DAA-2DC5-CA51-550E-174B4178A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3128298"/>
            <a:ext cx="5589587" cy="1729452"/>
          </a:xfrm>
          <a:prstGeom prst="rect">
            <a:avLst/>
          </a:prstGeom>
        </p:spPr>
      </p:pic>
    </p:spTree>
    <p:extLst>
      <p:ext uri="{BB962C8B-B14F-4D97-AF65-F5344CB8AC3E}">
        <p14:creationId xmlns:p14="http://schemas.microsoft.com/office/powerpoint/2010/main" val="2816957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C76EC-4765-3504-4288-22AABB279C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23210-A785-B537-24B1-E69168958107}"/>
              </a:ext>
            </a:extLst>
          </p:cNvPr>
          <p:cNvSpPr>
            <a:spLocks noGrp="1"/>
          </p:cNvSpPr>
          <p:nvPr>
            <p:ph type="title"/>
          </p:nvPr>
        </p:nvSpPr>
        <p:spPr>
          <a:xfrm>
            <a:off x="1523999" y="285750"/>
            <a:ext cx="7467601" cy="490538"/>
          </a:xfrm>
        </p:spPr>
        <p:txBody>
          <a:bodyPr/>
          <a:lstStyle/>
          <a:p>
            <a:r>
              <a:rPr lang="en-US" dirty="0"/>
              <a:t>The Goal of the Triplet Loss Function </a:t>
            </a:r>
          </a:p>
        </p:txBody>
      </p:sp>
      <p:sp>
        <p:nvSpPr>
          <p:cNvPr id="3" name="Content Placeholder 2">
            <a:extLst>
              <a:ext uri="{FF2B5EF4-FFF2-40B4-BE49-F238E27FC236}">
                <a16:creationId xmlns:a16="http://schemas.microsoft.com/office/drawing/2014/main" id="{3F6DCA4B-89CA-17A6-62ED-F5F86F6F7E48}"/>
              </a:ext>
            </a:extLst>
          </p:cNvPr>
          <p:cNvSpPr>
            <a:spLocks noGrp="1"/>
          </p:cNvSpPr>
          <p:nvPr>
            <p:ph idx="1"/>
          </p:nvPr>
        </p:nvSpPr>
        <p:spPr>
          <a:xfrm>
            <a:off x="413938" y="859588"/>
            <a:ext cx="8114509" cy="1600200"/>
          </a:xfrm>
        </p:spPr>
        <p:txBody>
          <a:bodyPr/>
          <a:lstStyle/>
          <a:p>
            <a:r>
              <a:rPr lang="en-US" dirty="0"/>
              <a:t>Then, the goal of the loss function is to learn embeddings such that the distance between the anchor and the positive example is smaller than the distance between the anchor and the negative example. </a:t>
            </a:r>
          </a:p>
          <a:p>
            <a:r>
              <a:rPr lang="en-US" dirty="0"/>
              <a:t>More formally, this is defined as follows:</a:t>
            </a:r>
          </a:p>
          <a:p>
            <a:endParaRPr lang="en-US" dirty="0"/>
          </a:p>
          <a:p>
            <a:endParaRPr lang="en-US" dirty="0"/>
          </a:p>
          <a:p>
            <a:pPr marL="0" indent="0">
              <a:buNone/>
            </a:pPr>
            <a:r>
              <a:rPr lang="en-US" dirty="0"/>
              <a:t>			</a:t>
            </a:r>
            <a:r>
              <a:rPr lang="en-US" dirty="0" err="1"/>
              <a:t>J</a:t>
            </a:r>
            <a:r>
              <a:rPr lang="en-US" baseline="-25000" dirty="0" err="1"/>
              <a:t>triplet</a:t>
            </a:r>
            <a:r>
              <a:rPr lang="en-US" dirty="0"/>
              <a:t> = max(0, </a:t>
            </a:r>
            <a:r>
              <a:rPr lang="el-GR" dirty="0"/>
              <a:t>δ</a:t>
            </a:r>
            <a:r>
              <a:rPr lang="en-US" dirty="0"/>
              <a:t>(a, p) - </a:t>
            </a:r>
            <a:r>
              <a:rPr lang="el-GR" dirty="0"/>
              <a:t>δ</a:t>
            </a:r>
            <a:r>
              <a:rPr lang="en-US" dirty="0"/>
              <a:t>(a, n) + </a:t>
            </a:r>
            <a:r>
              <a:rPr lang="el-GR" dirty="0"/>
              <a:t>ε</a:t>
            </a:r>
            <a:r>
              <a:rPr lang="en-US" dirty="0"/>
              <a:t>)</a:t>
            </a:r>
          </a:p>
          <a:p>
            <a:endParaRPr lang="en-US" dirty="0"/>
          </a:p>
          <a:p>
            <a:r>
              <a:rPr lang="en-US" dirty="0"/>
              <a:t>where </a:t>
            </a:r>
            <a:r>
              <a:rPr lang="el-GR" dirty="0"/>
              <a:t>δ</a:t>
            </a:r>
            <a:r>
              <a:rPr lang="en-US" dirty="0"/>
              <a:t>(x₁, x₂) is a distance metric (usually Euclidean distance) and </a:t>
            </a:r>
            <a:r>
              <a:rPr lang="el-GR" dirty="0"/>
              <a:t>ε </a:t>
            </a:r>
            <a:r>
              <a:rPr lang="en-US" dirty="0"/>
              <a:t>is a hyperparameter that controls the minimum distance. When </a:t>
            </a:r>
            <a:r>
              <a:rPr lang="el-GR" dirty="0"/>
              <a:t>δ</a:t>
            </a:r>
            <a:r>
              <a:rPr lang="en-US" dirty="0"/>
              <a:t>(a, n) - </a:t>
            </a:r>
            <a:r>
              <a:rPr lang="el-GR" dirty="0"/>
              <a:t>δ</a:t>
            </a:r>
            <a:r>
              <a:rPr lang="en-US" dirty="0"/>
              <a:t>(a, p) &lt; </a:t>
            </a:r>
            <a:r>
              <a:rPr lang="el-GR" dirty="0"/>
              <a:t>ε</a:t>
            </a:r>
            <a:r>
              <a:rPr lang="en-US" dirty="0"/>
              <a:t>, then </a:t>
            </a:r>
            <a:r>
              <a:rPr lang="en-US" dirty="0" err="1"/>
              <a:t>J</a:t>
            </a:r>
            <a:r>
              <a:rPr lang="en-US" baseline="-25000" dirty="0" err="1"/>
              <a:t>triplet</a:t>
            </a:r>
            <a:r>
              <a:rPr lang="en-US" dirty="0"/>
              <a:t> = 0 since the restriction of the margin is not violated.</a:t>
            </a:r>
          </a:p>
        </p:txBody>
      </p:sp>
      <p:grpSp>
        <p:nvGrpSpPr>
          <p:cNvPr id="6" name="Group 5">
            <a:extLst>
              <a:ext uri="{FF2B5EF4-FFF2-40B4-BE49-F238E27FC236}">
                <a16:creationId xmlns:a16="http://schemas.microsoft.com/office/drawing/2014/main" id="{8D200A73-54DD-F132-35D5-B76C3B1D461E}"/>
              </a:ext>
            </a:extLst>
          </p:cNvPr>
          <p:cNvGrpSpPr/>
          <p:nvPr/>
        </p:nvGrpSpPr>
        <p:grpSpPr>
          <a:xfrm>
            <a:off x="5410200" y="1809750"/>
            <a:ext cx="2667000" cy="990600"/>
            <a:chOff x="5410200" y="1809750"/>
            <a:chExt cx="2667000" cy="990600"/>
          </a:xfrm>
        </p:grpSpPr>
        <p:sp>
          <p:nvSpPr>
            <p:cNvPr id="4" name="Thought Bubble: Cloud 3">
              <a:extLst>
                <a:ext uri="{FF2B5EF4-FFF2-40B4-BE49-F238E27FC236}">
                  <a16:creationId xmlns:a16="http://schemas.microsoft.com/office/drawing/2014/main" id="{85218279-1122-0F38-8897-F0D798DEA096}"/>
                </a:ext>
              </a:extLst>
            </p:cNvPr>
            <p:cNvSpPr/>
            <p:nvPr/>
          </p:nvSpPr>
          <p:spPr bwMode="auto">
            <a:xfrm>
              <a:off x="5410200" y="1809750"/>
              <a:ext cx="1219201" cy="990600"/>
            </a:xfrm>
            <a:prstGeom prst="cloudCallout">
              <a:avLst>
                <a:gd name="adj1" fmla="val -71865"/>
                <a:gd name="adj2" fmla="val 66199"/>
              </a:avLst>
            </a:prstGeom>
            <a:noFill/>
            <a:ln w="12700" cap="flat" cmpd="sng" algn="ctr">
              <a:solidFill>
                <a:srgbClr val="FF0000"/>
              </a:solidFill>
              <a:prstDash val="solid"/>
              <a:miter lim="800000"/>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600" dirty="0">
                  <a:solidFill>
                    <a:srgbClr val="FF0000"/>
                  </a:solidFill>
                </a:rPr>
                <a:t>distance positive - </a:t>
              </a:r>
              <a:r>
                <a:rPr kumimoji="0" lang="en-US" sz="1600" b="0" i="0" u="none" strike="noStrike" cap="none" normalizeH="0" baseline="0" dirty="0">
                  <a:ln>
                    <a:noFill/>
                  </a:ln>
                  <a:solidFill>
                    <a:srgbClr val="FF0000"/>
                  </a:solidFill>
                  <a:effectLst/>
                  <a:latin typeface="Tahoma" pitchFamily="34" charset="0"/>
                </a:rPr>
                <a:t>similar</a:t>
              </a:r>
            </a:p>
          </p:txBody>
        </p:sp>
        <p:sp>
          <p:nvSpPr>
            <p:cNvPr id="5" name="Thought Bubble: Cloud 4">
              <a:extLst>
                <a:ext uri="{FF2B5EF4-FFF2-40B4-BE49-F238E27FC236}">
                  <a16:creationId xmlns:a16="http://schemas.microsoft.com/office/drawing/2014/main" id="{1BC1D761-F6FE-7A5B-1C31-F0D9DCCF8C65}"/>
                </a:ext>
              </a:extLst>
            </p:cNvPr>
            <p:cNvSpPr/>
            <p:nvPr/>
          </p:nvSpPr>
          <p:spPr bwMode="auto">
            <a:xfrm>
              <a:off x="6705600" y="1809750"/>
              <a:ext cx="1371600" cy="990600"/>
            </a:xfrm>
            <a:prstGeom prst="cloudCallout">
              <a:avLst>
                <a:gd name="adj1" fmla="val -92751"/>
                <a:gd name="adj2" fmla="val 74378"/>
              </a:avLst>
            </a:prstGeom>
            <a:noFill/>
            <a:ln w="12700" cap="flat" cmpd="sng" algn="ctr">
              <a:solidFill>
                <a:srgbClr val="FF0000"/>
              </a:solidFill>
              <a:prstDash val="solid"/>
              <a:miter lim="800000"/>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600" dirty="0">
                  <a:solidFill>
                    <a:srgbClr val="FF0000"/>
                  </a:solidFill>
                </a:rPr>
                <a:t>distance negative - different</a:t>
              </a:r>
              <a:endParaRPr kumimoji="0" lang="en-US" sz="1600" b="0" i="0" u="none" strike="noStrike" cap="none" normalizeH="0" baseline="0" dirty="0">
                <a:ln>
                  <a:noFill/>
                </a:ln>
                <a:solidFill>
                  <a:srgbClr val="FF0000"/>
                </a:solidFill>
                <a:effectLst/>
                <a:latin typeface="Tahoma" pitchFamily="34" charset="0"/>
              </a:endParaRPr>
            </a:p>
          </p:txBody>
        </p:sp>
      </p:grpSp>
    </p:spTree>
    <p:extLst>
      <p:ext uri="{BB962C8B-B14F-4D97-AF65-F5344CB8AC3E}">
        <p14:creationId xmlns:p14="http://schemas.microsoft.com/office/powerpoint/2010/main" val="349944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59AD8-D950-66B9-0C62-D25FE67664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017C74-B112-F0BD-0BEA-49D23727E7E7}"/>
              </a:ext>
            </a:extLst>
          </p:cNvPr>
          <p:cNvSpPr>
            <a:spLocks noGrp="1"/>
          </p:cNvSpPr>
          <p:nvPr>
            <p:ph type="title"/>
          </p:nvPr>
        </p:nvSpPr>
        <p:spPr/>
        <p:txBody>
          <a:bodyPr/>
          <a:lstStyle/>
          <a:p>
            <a:r>
              <a:rPr lang="en-US" dirty="0"/>
              <a:t>Siamese Network Learning Objective</a:t>
            </a:r>
          </a:p>
        </p:txBody>
      </p:sp>
      <p:pic>
        <p:nvPicPr>
          <p:cNvPr id="5" name="Picture 4">
            <a:extLst>
              <a:ext uri="{FF2B5EF4-FFF2-40B4-BE49-F238E27FC236}">
                <a16:creationId xmlns:a16="http://schemas.microsoft.com/office/drawing/2014/main" id="{B82275A9-B8AD-DCC2-6124-732317ABCBCD}"/>
              </a:ext>
            </a:extLst>
          </p:cNvPr>
          <p:cNvPicPr>
            <a:picLocks noChangeAspect="1"/>
          </p:cNvPicPr>
          <p:nvPr/>
        </p:nvPicPr>
        <p:blipFill rotWithShape="1">
          <a:blip r:embed="rId2"/>
          <a:srcRect t="19198"/>
          <a:stretch/>
        </p:blipFill>
        <p:spPr>
          <a:xfrm>
            <a:off x="304941" y="971550"/>
            <a:ext cx="8534118" cy="3886200"/>
          </a:xfrm>
          <a:prstGeom prst="rect">
            <a:avLst/>
          </a:prstGeom>
        </p:spPr>
      </p:pic>
    </p:spTree>
    <p:extLst>
      <p:ext uri="{BB962C8B-B14F-4D97-AF65-F5344CB8AC3E}">
        <p14:creationId xmlns:p14="http://schemas.microsoft.com/office/powerpoint/2010/main" val="3482668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F476F-A660-D11F-698E-E829BD612D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AFF5B-FE7E-8D6D-B005-CA2C8A10F2E3}"/>
              </a:ext>
            </a:extLst>
          </p:cNvPr>
          <p:cNvSpPr>
            <a:spLocks noGrp="1"/>
          </p:cNvSpPr>
          <p:nvPr>
            <p:ph type="title"/>
          </p:nvPr>
        </p:nvSpPr>
        <p:spPr>
          <a:xfrm>
            <a:off x="1458181" y="235711"/>
            <a:ext cx="6847619" cy="490538"/>
          </a:xfrm>
        </p:spPr>
        <p:txBody>
          <a:bodyPr/>
          <a:lstStyle/>
          <a:p>
            <a:r>
              <a:rPr lang="en-US" dirty="0"/>
              <a:t>Learning in Siamese (Twin) Network</a:t>
            </a:r>
          </a:p>
        </p:txBody>
      </p:sp>
      <p:sp>
        <p:nvSpPr>
          <p:cNvPr id="3" name="Content Placeholder 2">
            <a:extLst>
              <a:ext uri="{FF2B5EF4-FFF2-40B4-BE49-F238E27FC236}">
                <a16:creationId xmlns:a16="http://schemas.microsoft.com/office/drawing/2014/main" id="{AC97041D-2C45-7D0E-AEDA-005B45F93451}"/>
              </a:ext>
            </a:extLst>
          </p:cNvPr>
          <p:cNvSpPr>
            <a:spLocks noGrp="1"/>
          </p:cNvSpPr>
          <p:nvPr>
            <p:ph sz="half" idx="2"/>
          </p:nvPr>
        </p:nvSpPr>
        <p:spPr>
          <a:xfrm>
            <a:off x="205247" y="1252243"/>
            <a:ext cx="4586749" cy="985957"/>
          </a:xfrm>
        </p:spPr>
        <p:txBody>
          <a:bodyPr/>
          <a:lstStyle/>
          <a:p>
            <a:r>
              <a:rPr lang="en-US" sz="1800" dirty="0"/>
              <a:t>Learning in twin networks can be done with </a:t>
            </a:r>
            <a:r>
              <a:rPr lang="en-US" sz="1800" b="1" i="1" dirty="0"/>
              <a:t>triplet loss </a:t>
            </a:r>
            <a:r>
              <a:rPr lang="en-US" sz="1800" dirty="0"/>
              <a:t>or contrastive loss. </a:t>
            </a:r>
          </a:p>
          <a:p>
            <a:r>
              <a:rPr lang="en-US" sz="1800" dirty="0"/>
              <a:t>For learning by triplet loss a baseline vector (anchor image) is compared against a positive vector (truthy image) and a negative vector (</a:t>
            </a:r>
            <a:r>
              <a:rPr lang="en-US" sz="1800" dirty="0" err="1"/>
              <a:t>falsy</a:t>
            </a:r>
            <a:r>
              <a:rPr lang="en-US" sz="1800" dirty="0"/>
              <a:t> image).</a:t>
            </a:r>
          </a:p>
        </p:txBody>
      </p:sp>
      <p:sp>
        <p:nvSpPr>
          <p:cNvPr id="6" name="Content Placeholder 5">
            <a:extLst>
              <a:ext uri="{FF2B5EF4-FFF2-40B4-BE49-F238E27FC236}">
                <a16:creationId xmlns:a16="http://schemas.microsoft.com/office/drawing/2014/main" id="{653AE8E4-A8BF-CE96-F2F6-A13A120DE14F}"/>
              </a:ext>
            </a:extLst>
          </p:cNvPr>
          <p:cNvSpPr>
            <a:spLocks noGrp="1"/>
          </p:cNvSpPr>
          <p:nvPr>
            <p:ph sz="half" idx="10"/>
          </p:nvPr>
        </p:nvSpPr>
        <p:spPr>
          <a:xfrm>
            <a:off x="205247" y="3077990"/>
            <a:ext cx="8971935" cy="584667"/>
          </a:xfrm>
        </p:spPr>
        <p:txBody>
          <a:bodyPr/>
          <a:lstStyle/>
          <a:p>
            <a:r>
              <a:rPr lang="en-US" sz="1800" dirty="0"/>
              <a:t>The negative vector will force learning in the network, while the positive vector will act like a </a:t>
            </a:r>
            <a:r>
              <a:rPr lang="en-US" sz="1800" dirty="0" err="1"/>
              <a:t>regularizer</a:t>
            </a:r>
            <a:r>
              <a:rPr lang="en-US" sz="1800" dirty="0"/>
              <a:t>. </a:t>
            </a:r>
          </a:p>
          <a:p>
            <a:r>
              <a:rPr lang="en-US" sz="1800" dirty="0"/>
              <a:t>For learning by contrastive loss there must be a weight decay to regularize the weights, or some similar operation like a normalization.</a:t>
            </a:r>
          </a:p>
        </p:txBody>
      </p:sp>
      <p:grpSp>
        <p:nvGrpSpPr>
          <p:cNvPr id="4" name="Group 3">
            <a:extLst>
              <a:ext uri="{FF2B5EF4-FFF2-40B4-BE49-F238E27FC236}">
                <a16:creationId xmlns:a16="http://schemas.microsoft.com/office/drawing/2014/main" id="{66818386-0252-D6A1-EB11-41C80FD58242}"/>
              </a:ext>
            </a:extLst>
          </p:cNvPr>
          <p:cNvGrpSpPr/>
          <p:nvPr/>
        </p:nvGrpSpPr>
        <p:grpSpPr>
          <a:xfrm>
            <a:off x="4743976" y="1040278"/>
            <a:ext cx="4179030" cy="1943588"/>
            <a:chOff x="4743976" y="1040278"/>
            <a:chExt cx="4179030" cy="1943588"/>
          </a:xfrm>
        </p:grpSpPr>
        <p:pic>
          <p:nvPicPr>
            <p:cNvPr id="5" name="Picture 4" descr="A diagram of a network&#10;&#10;Description automatically generated">
              <a:extLst>
                <a:ext uri="{FF2B5EF4-FFF2-40B4-BE49-F238E27FC236}">
                  <a16:creationId xmlns:a16="http://schemas.microsoft.com/office/drawing/2014/main" id="{65DE4847-0C1E-8B0A-F357-8D85BCBF9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6249" y="1078963"/>
              <a:ext cx="4146757" cy="1904903"/>
            </a:xfrm>
            <a:prstGeom prst="rect">
              <a:avLst/>
            </a:prstGeom>
          </p:spPr>
        </p:pic>
        <p:sp>
          <p:nvSpPr>
            <p:cNvPr id="8" name="TextBox 7">
              <a:extLst>
                <a:ext uri="{FF2B5EF4-FFF2-40B4-BE49-F238E27FC236}">
                  <a16:creationId xmlns:a16="http://schemas.microsoft.com/office/drawing/2014/main" id="{3F76EA9F-77BE-8102-6E25-97639E0A2307}"/>
                </a:ext>
              </a:extLst>
            </p:cNvPr>
            <p:cNvSpPr txBox="1"/>
            <p:nvPr/>
          </p:nvSpPr>
          <p:spPr>
            <a:xfrm>
              <a:off x="4743976" y="1040278"/>
              <a:ext cx="2057400" cy="338554"/>
            </a:xfrm>
            <a:prstGeom prst="rect">
              <a:avLst/>
            </a:prstGeom>
            <a:noFill/>
          </p:spPr>
          <p:txBody>
            <a:bodyPr wrap="square" rtlCol="0">
              <a:spAutoFit/>
            </a:bodyPr>
            <a:lstStyle/>
            <a:p>
              <a:r>
                <a:rPr lang="en-US" sz="1600" dirty="0">
                  <a:solidFill>
                    <a:schemeClr val="bg1"/>
                  </a:solidFill>
                </a:rPr>
                <a:t>Same or different?</a:t>
              </a:r>
            </a:p>
          </p:txBody>
        </p:sp>
      </p:grpSp>
    </p:spTree>
    <p:extLst>
      <p:ext uri="{BB962C8B-B14F-4D97-AF65-F5344CB8AC3E}">
        <p14:creationId xmlns:p14="http://schemas.microsoft.com/office/powerpoint/2010/main" val="3613900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602D7-E484-FB30-D9F5-0CC98DFD52B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F417271-DF91-7B7E-B0FE-C9C20A3E3B5E}"/>
              </a:ext>
            </a:extLst>
          </p:cNvPr>
          <p:cNvSpPr txBox="1"/>
          <p:nvPr/>
        </p:nvSpPr>
        <p:spPr>
          <a:xfrm rot="20891098">
            <a:off x="1741629" y="2125655"/>
            <a:ext cx="5442847" cy="1200329"/>
          </a:xfrm>
          <a:prstGeom prst="rect">
            <a:avLst/>
          </a:prstGeom>
          <a:noFill/>
        </p:spPr>
        <p:txBody>
          <a:bodyPr wrap="square" rtlCol="0">
            <a:spAutoFit/>
          </a:bodyPr>
          <a:lstStyle/>
          <a:p>
            <a:r>
              <a:rPr lang="en-US" sz="3600" dirty="0">
                <a:solidFill>
                  <a:srgbClr val="333399"/>
                </a:solidFill>
              </a:rPr>
              <a:t>Visualizing the Layers of a Deep Neural Network</a:t>
            </a:r>
          </a:p>
        </p:txBody>
      </p:sp>
    </p:spTree>
    <p:extLst>
      <p:ext uri="{BB962C8B-B14F-4D97-AF65-F5344CB8AC3E}">
        <p14:creationId xmlns:p14="http://schemas.microsoft.com/office/powerpoint/2010/main" val="3057920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BBBF5-60B7-E823-E24C-6B0EFDC67E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606032-4279-68C9-4D14-2270492CD3A9}"/>
              </a:ext>
            </a:extLst>
          </p:cNvPr>
          <p:cNvSpPr>
            <a:spLocks noGrp="1"/>
          </p:cNvSpPr>
          <p:nvPr>
            <p:ph type="title"/>
          </p:nvPr>
        </p:nvSpPr>
        <p:spPr/>
        <p:txBody>
          <a:bodyPr/>
          <a:lstStyle/>
          <a:p>
            <a:r>
              <a:rPr lang="en-US" dirty="0"/>
              <a:t>What a Deep CNN is Learning</a:t>
            </a:r>
          </a:p>
        </p:txBody>
      </p:sp>
      <p:sp>
        <p:nvSpPr>
          <p:cNvPr id="3" name="Content Placeholder 2">
            <a:extLst>
              <a:ext uri="{FF2B5EF4-FFF2-40B4-BE49-F238E27FC236}">
                <a16:creationId xmlns:a16="http://schemas.microsoft.com/office/drawing/2014/main" id="{F3CC3EB2-D5DE-CBFF-8A91-4AA789AF0F02}"/>
              </a:ext>
            </a:extLst>
          </p:cNvPr>
          <p:cNvSpPr>
            <a:spLocks noGrp="1"/>
          </p:cNvSpPr>
          <p:nvPr>
            <p:ph idx="1"/>
          </p:nvPr>
        </p:nvSpPr>
        <p:spPr>
          <a:xfrm>
            <a:off x="533400" y="3105150"/>
            <a:ext cx="5486400" cy="1144756"/>
          </a:xfrm>
        </p:spPr>
        <p:txBody>
          <a:bodyPr/>
          <a:lstStyle/>
          <a:p>
            <a:r>
              <a:rPr lang="en-US" dirty="0"/>
              <a:t>Pick a unit in layer 1.</a:t>
            </a:r>
          </a:p>
          <a:p>
            <a:r>
              <a:rPr lang="en-US" dirty="0"/>
              <a:t>Find the nine image patches that maximize the unit activation.</a:t>
            </a:r>
          </a:p>
          <a:p>
            <a:r>
              <a:rPr lang="en-US" dirty="0"/>
              <a:t>Repeat for other units</a:t>
            </a:r>
          </a:p>
        </p:txBody>
      </p:sp>
      <p:pic>
        <p:nvPicPr>
          <p:cNvPr id="4" name="Picture 3">
            <a:extLst>
              <a:ext uri="{FF2B5EF4-FFF2-40B4-BE49-F238E27FC236}">
                <a16:creationId xmlns:a16="http://schemas.microsoft.com/office/drawing/2014/main" id="{EF91E682-41B5-CB11-A555-57550D68D0C1}"/>
              </a:ext>
            </a:extLst>
          </p:cNvPr>
          <p:cNvPicPr>
            <a:picLocks noChangeAspect="1"/>
          </p:cNvPicPr>
          <p:nvPr/>
        </p:nvPicPr>
        <p:blipFill rotWithShape="1">
          <a:blip r:embed="rId2"/>
          <a:srcRect l="1090" t="12629" b="53092"/>
          <a:stretch/>
        </p:blipFill>
        <p:spPr>
          <a:xfrm>
            <a:off x="666621" y="971550"/>
            <a:ext cx="7715379" cy="1600200"/>
          </a:xfrm>
          <a:prstGeom prst="rect">
            <a:avLst/>
          </a:prstGeom>
        </p:spPr>
      </p:pic>
      <p:pic>
        <p:nvPicPr>
          <p:cNvPr id="5" name="Picture 4">
            <a:extLst>
              <a:ext uri="{FF2B5EF4-FFF2-40B4-BE49-F238E27FC236}">
                <a16:creationId xmlns:a16="http://schemas.microsoft.com/office/drawing/2014/main" id="{C00BEE00-6F4C-4911-E520-77368D7059D2}"/>
              </a:ext>
            </a:extLst>
          </p:cNvPr>
          <p:cNvPicPr>
            <a:picLocks noChangeAspect="1"/>
          </p:cNvPicPr>
          <p:nvPr/>
        </p:nvPicPr>
        <p:blipFill rotWithShape="1">
          <a:blip r:embed="rId2"/>
          <a:srcRect l="74359" t="59113" r="5128" b="6463"/>
          <a:stretch/>
        </p:blipFill>
        <p:spPr>
          <a:xfrm>
            <a:off x="6838179" y="3105151"/>
            <a:ext cx="1623105" cy="1524000"/>
          </a:xfrm>
          <a:prstGeom prst="rect">
            <a:avLst/>
          </a:prstGeom>
        </p:spPr>
      </p:pic>
      <p:grpSp>
        <p:nvGrpSpPr>
          <p:cNvPr id="16" name="Group 15">
            <a:extLst>
              <a:ext uri="{FF2B5EF4-FFF2-40B4-BE49-F238E27FC236}">
                <a16:creationId xmlns:a16="http://schemas.microsoft.com/office/drawing/2014/main" id="{FB734A18-D293-2631-1F5B-76476FBEC09B}"/>
              </a:ext>
            </a:extLst>
          </p:cNvPr>
          <p:cNvGrpSpPr/>
          <p:nvPr/>
        </p:nvGrpSpPr>
        <p:grpSpPr>
          <a:xfrm>
            <a:off x="5893496" y="3105150"/>
            <a:ext cx="381000" cy="982976"/>
            <a:chOff x="6248400" y="3105150"/>
            <a:chExt cx="381000" cy="982976"/>
          </a:xfrm>
        </p:grpSpPr>
        <p:grpSp>
          <p:nvGrpSpPr>
            <p:cNvPr id="9" name="Group 8">
              <a:extLst>
                <a:ext uri="{FF2B5EF4-FFF2-40B4-BE49-F238E27FC236}">
                  <a16:creationId xmlns:a16="http://schemas.microsoft.com/office/drawing/2014/main" id="{F6F4CB6E-9636-C086-90B1-3A1954853184}"/>
                </a:ext>
              </a:extLst>
            </p:cNvPr>
            <p:cNvGrpSpPr/>
            <p:nvPr/>
          </p:nvGrpSpPr>
          <p:grpSpPr>
            <a:xfrm>
              <a:off x="6248400" y="3105150"/>
              <a:ext cx="381000" cy="381000"/>
              <a:chOff x="6248400" y="3105150"/>
              <a:chExt cx="381000" cy="381000"/>
            </a:xfrm>
          </p:grpSpPr>
          <p:sp>
            <p:nvSpPr>
              <p:cNvPr id="6" name="Rectangle 5">
                <a:extLst>
                  <a:ext uri="{FF2B5EF4-FFF2-40B4-BE49-F238E27FC236}">
                    <a16:creationId xmlns:a16="http://schemas.microsoft.com/office/drawing/2014/main" id="{5880E669-9E43-8D85-8F09-489310B780D8}"/>
                  </a:ext>
                </a:extLst>
              </p:cNvPr>
              <p:cNvSpPr/>
              <p:nvPr/>
            </p:nvSpPr>
            <p:spPr bwMode="auto">
              <a:xfrm>
                <a:off x="6248400" y="3105150"/>
                <a:ext cx="381000" cy="381000"/>
              </a:xfrm>
              <a:prstGeom prst="rect">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8" name="Straight Connector 7">
                <a:extLst>
                  <a:ext uri="{FF2B5EF4-FFF2-40B4-BE49-F238E27FC236}">
                    <a16:creationId xmlns:a16="http://schemas.microsoft.com/office/drawing/2014/main" id="{FADA295B-8357-B5A8-CFBD-430086FF07A1}"/>
                  </a:ext>
                </a:extLst>
              </p:cNvPr>
              <p:cNvCxnSpPr>
                <a:stCxn id="6" idx="0"/>
                <a:endCxn id="6" idx="3"/>
              </p:cNvCxnSpPr>
              <p:nvPr/>
            </p:nvCxnSpPr>
            <p:spPr bwMode="auto">
              <a:xfrm>
                <a:off x="6438900" y="3105150"/>
                <a:ext cx="190500" cy="190500"/>
              </a:xfrm>
              <a:prstGeom prst="line">
                <a:avLst/>
              </a:prstGeom>
              <a:solidFill>
                <a:schemeClr val="accent1"/>
              </a:solidFill>
              <a:ln w="12700" cap="flat" cmpd="sng" algn="ctr">
                <a:solidFill>
                  <a:srgbClr val="002060"/>
                </a:solidFill>
                <a:prstDash val="solid"/>
                <a:miter lim="800000"/>
                <a:headEnd type="none" w="med"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 name="Group 9">
              <a:extLst>
                <a:ext uri="{FF2B5EF4-FFF2-40B4-BE49-F238E27FC236}">
                  <a16:creationId xmlns:a16="http://schemas.microsoft.com/office/drawing/2014/main" id="{3906CCBD-BB33-525A-5C50-FD26DF259693}"/>
                </a:ext>
              </a:extLst>
            </p:cNvPr>
            <p:cNvGrpSpPr/>
            <p:nvPr/>
          </p:nvGrpSpPr>
          <p:grpSpPr>
            <a:xfrm>
              <a:off x="6248400" y="3707126"/>
              <a:ext cx="381000" cy="381000"/>
              <a:chOff x="6248400" y="3105150"/>
              <a:chExt cx="381000" cy="381000"/>
            </a:xfrm>
          </p:grpSpPr>
          <p:sp>
            <p:nvSpPr>
              <p:cNvPr id="11" name="Rectangle 10">
                <a:extLst>
                  <a:ext uri="{FF2B5EF4-FFF2-40B4-BE49-F238E27FC236}">
                    <a16:creationId xmlns:a16="http://schemas.microsoft.com/office/drawing/2014/main" id="{AF380F7B-01B1-E491-355A-E4453B8552C9}"/>
                  </a:ext>
                </a:extLst>
              </p:cNvPr>
              <p:cNvSpPr/>
              <p:nvPr/>
            </p:nvSpPr>
            <p:spPr bwMode="auto">
              <a:xfrm>
                <a:off x="6248400" y="3105150"/>
                <a:ext cx="381000" cy="381000"/>
              </a:xfrm>
              <a:prstGeom prst="rect">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12" name="Straight Connector 11">
                <a:extLst>
                  <a:ext uri="{FF2B5EF4-FFF2-40B4-BE49-F238E27FC236}">
                    <a16:creationId xmlns:a16="http://schemas.microsoft.com/office/drawing/2014/main" id="{B99BE30E-84BC-7B4D-9BBC-A791C64B1AD6}"/>
                  </a:ext>
                </a:extLst>
              </p:cNvPr>
              <p:cNvCxnSpPr>
                <a:stCxn id="11" idx="1"/>
              </p:cNvCxnSpPr>
              <p:nvPr/>
            </p:nvCxnSpPr>
            <p:spPr bwMode="auto">
              <a:xfrm flipV="1">
                <a:off x="6248400" y="3105150"/>
                <a:ext cx="304800" cy="190500"/>
              </a:xfrm>
              <a:prstGeom prst="line">
                <a:avLst/>
              </a:prstGeom>
              <a:solidFill>
                <a:schemeClr val="accent1"/>
              </a:solidFill>
              <a:ln w="12700" cap="flat" cmpd="sng" algn="ctr">
                <a:solidFill>
                  <a:srgbClr val="002060"/>
                </a:solidFill>
                <a:prstDash val="solid"/>
                <a:miter lim="800000"/>
                <a:headEnd type="none" w="med"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Tree>
    <p:extLst>
      <p:ext uri="{BB962C8B-B14F-4D97-AF65-F5344CB8AC3E}">
        <p14:creationId xmlns:p14="http://schemas.microsoft.com/office/powerpoint/2010/main" val="772559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24DAD-7863-FA19-2E48-19C11A7DBDAC}"/>
              </a:ext>
            </a:extLst>
          </p:cNvPr>
          <p:cNvSpPr>
            <a:spLocks noGrp="1"/>
          </p:cNvSpPr>
          <p:nvPr>
            <p:ph type="title"/>
          </p:nvPr>
        </p:nvSpPr>
        <p:spPr>
          <a:xfrm>
            <a:off x="1600200" y="285750"/>
            <a:ext cx="6516682" cy="490538"/>
          </a:xfrm>
        </p:spPr>
        <p:txBody>
          <a:bodyPr/>
          <a:lstStyle/>
          <a:p>
            <a:r>
              <a:rPr lang="en-US" dirty="0"/>
              <a:t>In </a:t>
            </a:r>
            <a:r>
              <a:rPr lang="en-US"/>
              <a:t>This Chapter</a:t>
            </a:r>
            <a:endParaRPr lang="en-US" dirty="0"/>
          </a:p>
        </p:txBody>
      </p:sp>
      <p:sp>
        <p:nvSpPr>
          <p:cNvPr id="3" name="Content Placeholder 2">
            <a:extLst>
              <a:ext uri="{FF2B5EF4-FFF2-40B4-BE49-F238E27FC236}">
                <a16:creationId xmlns:a16="http://schemas.microsoft.com/office/drawing/2014/main" id="{4F609D82-AA31-3841-69F7-992935A5B109}"/>
              </a:ext>
            </a:extLst>
          </p:cNvPr>
          <p:cNvSpPr>
            <a:spLocks noGrp="1"/>
          </p:cNvSpPr>
          <p:nvPr>
            <p:ph idx="1"/>
          </p:nvPr>
        </p:nvSpPr>
        <p:spPr>
          <a:xfrm>
            <a:off x="2057401" y="1581151"/>
            <a:ext cx="4800600" cy="1676400"/>
          </a:xfrm>
        </p:spPr>
        <p:txBody>
          <a:bodyPr/>
          <a:lstStyle/>
          <a:p>
            <a:r>
              <a:rPr lang="en-US" dirty="0"/>
              <a:t>Face verification vs face recognition</a:t>
            </a:r>
          </a:p>
          <a:p>
            <a:r>
              <a:rPr lang="en-US" dirty="0"/>
              <a:t>Similarity and Siamese network</a:t>
            </a:r>
          </a:p>
          <a:p>
            <a:r>
              <a:rPr lang="en-US" dirty="0"/>
              <a:t>Triplet loss</a:t>
            </a:r>
          </a:p>
          <a:p>
            <a:r>
              <a:rPr lang="en-US" dirty="0"/>
              <a:t>Neural style transfer</a:t>
            </a:r>
          </a:p>
          <a:p>
            <a:endParaRPr lang="en-US" dirty="0"/>
          </a:p>
          <a:p>
            <a:endParaRPr lang="en-US" dirty="0"/>
          </a:p>
          <a:p>
            <a:endParaRPr lang="en-US" dirty="0"/>
          </a:p>
        </p:txBody>
      </p:sp>
    </p:spTree>
    <p:extLst>
      <p:ext uri="{BB962C8B-B14F-4D97-AF65-F5344CB8AC3E}">
        <p14:creationId xmlns:p14="http://schemas.microsoft.com/office/powerpoint/2010/main" val="2942692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7F1AF-3C4E-07BA-02A1-AD7E8E79BA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6871F6-C5A4-8867-6648-E36E4835DDDD}"/>
              </a:ext>
            </a:extLst>
          </p:cNvPr>
          <p:cNvSpPr>
            <a:spLocks noGrp="1"/>
          </p:cNvSpPr>
          <p:nvPr>
            <p:ph type="title"/>
          </p:nvPr>
        </p:nvSpPr>
        <p:spPr/>
        <p:txBody>
          <a:bodyPr/>
          <a:lstStyle/>
          <a:p>
            <a:r>
              <a:rPr lang="en-US" dirty="0"/>
              <a:t>Visualizing Deep Layers: Layer 1</a:t>
            </a:r>
          </a:p>
        </p:txBody>
      </p:sp>
      <p:pic>
        <p:nvPicPr>
          <p:cNvPr id="5" name="Picture 4" descr="A collage of different layers&#10;&#10;Description automatically generated">
            <a:extLst>
              <a:ext uri="{FF2B5EF4-FFF2-40B4-BE49-F238E27FC236}">
                <a16:creationId xmlns:a16="http://schemas.microsoft.com/office/drawing/2014/main" id="{85B36647-64C2-AE4C-28F4-7FC7A1B749DA}"/>
              </a:ext>
            </a:extLst>
          </p:cNvPr>
          <p:cNvPicPr>
            <a:picLocks noChangeAspect="1"/>
          </p:cNvPicPr>
          <p:nvPr/>
        </p:nvPicPr>
        <p:blipFill rotWithShape="1">
          <a:blip r:embed="rId2"/>
          <a:srcRect l="368" t="13134" r="-368" b="55980"/>
          <a:stretch/>
        </p:blipFill>
        <p:spPr>
          <a:xfrm>
            <a:off x="245347" y="1026258"/>
            <a:ext cx="8593853" cy="1483946"/>
          </a:xfrm>
          <a:prstGeom prst="rect">
            <a:avLst/>
          </a:prstGeom>
        </p:spPr>
      </p:pic>
      <p:pic>
        <p:nvPicPr>
          <p:cNvPr id="6" name="Picture 5" descr="A collage of different layers&#10;&#10;Description automatically generated">
            <a:extLst>
              <a:ext uri="{FF2B5EF4-FFF2-40B4-BE49-F238E27FC236}">
                <a16:creationId xmlns:a16="http://schemas.microsoft.com/office/drawing/2014/main" id="{78DD2910-3E5C-87E1-F643-D8FD90D593CD}"/>
              </a:ext>
            </a:extLst>
          </p:cNvPr>
          <p:cNvPicPr>
            <a:picLocks noChangeAspect="1"/>
          </p:cNvPicPr>
          <p:nvPr/>
        </p:nvPicPr>
        <p:blipFill rotWithShape="1">
          <a:blip r:embed="rId2"/>
          <a:srcRect l="11538" t="45414" r="60256" b="6430"/>
          <a:stretch/>
        </p:blipFill>
        <p:spPr>
          <a:xfrm>
            <a:off x="152400" y="2545164"/>
            <a:ext cx="2394857" cy="2286001"/>
          </a:xfrm>
          <a:prstGeom prst="rect">
            <a:avLst/>
          </a:prstGeom>
        </p:spPr>
      </p:pic>
    </p:spTree>
    <p:extLst>
      <p:ext uri="{BB962C8B-B14F-4D97-AF65-F5344CB8AC3E}">
        <p14:creationId xmlns:p14="http://schemas.microsoft.com/office/powerpoint/2010/main" val="2659625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4B8DC-4B82-F7DE-43A7-48E6847625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772CC5-F7DF-D81B-DA5B-47EBF3BF1585}"/>
              </a:ext>
            </a:extLst>
          </p:cNvPr>
          <p:cNvSpPr>
            <a:spLocks noGrp="1"/>
          </p:cNvSpPr>
          <p:nvPr>
            <p:ph type="title"/>
          </p:nvPr>
        </p:nvSpPr>
        <p:spPr/>
        <p:txBody>
          <a:bodyPr/>
          <a:lstStyle/>
          <a:p>
            <a:r>
              <a:rPr lang="en-US" dirty="0"/>
              <a:t>Visualizing Deep Layers: Layer 2</a:t>
            </a:r>
          </a:p>
        </p:txBody>
      </p:sp>
      <p:pic>
        <p:nvPicPr>
          <p:cNvPr id="3" name="Picture 2">
            <a:extLst>
              <a:ext uri="{FF2B5EF4-FFF2-40B4-BE49-F238E27FC236}">
                <a16:creationId xmlns:a16="http://schemas.microsoft.com/office/drawing/2014/main" id="{DD059DF5-E6B8-F107-C058-9F59CAAD7C0F}"/>
              </a:ext>
            </a:extLst>
          </p:cNvPr>
          <p:cNvPicPr>
            <a:picLocks noChangeAspect="1"/>
          </p:cNvPicPr>
          <p:nvPr/>
        </p:nvPicPr>
        <p:blipFill rotWithShape="1">
          <a:blip r:embed="rId2"/>
          <a:srcRect l="14103" t="43165" r="53846"/>
          <a:stretch/>
        </p:blipFill>
        <p:spPr>
          <a:xfrm>
            <a:off x="1676400" y="2480268"/>
            <a:ext cx="2326001" cy="2320961"/>
          </a:xfrm>
          <a:prstGeom prst="rect">
            <a:avLst/>
          </a:prstGeom>
        </p:spPr>
      </p:pic>
      <p:pic>
        <p:nvPicPr>
          <p:cNvPr id="7" name="Picture 6" descr="A collage of different layers&#10;&#10;Description automatically generated">
            <a:extLst>
              <a:ext uri="{FF2B5EF4-FFF2-40B4-BE49-F238E27FC236}">
                <a16:creationId xmlns:a16="http://schemas.microsoft.com/office/drawing/2014/main" id="{06894297-B7F6-5F3E-4D82-8199F886B887}"/>
              </a:ext>
            </a:extLst>
          </p:cNvPr>
          <p:cNvPicPr>
            <a:picLocks noChangeAspect="1"/>
          </p:cNvPicPr>
          <p:nvPr/>
        </p:nvPicPr>
        <p:blipFill rotWithShape="1">
          <a:blip r:embed="rId3"/>
          <a:srcRect l="368" t="13134" r="-368" b="55980"/>
          <a:stretch/>
        </p:blipFill>
        <p:spPr>
          <a:xfrm>
            <a:off x="245347" y="1026258"/>
            <a:ext cx="8593853" cy="1483946"/>
          </a:xfrm>
          <a:prstGeom prst="rect">
            <a:avLst/>
          </a:prstGeom>
        </p:spPr>
      </p:pic>
    </p:spTree>
    <p:extLst>
      <p:ext uri="{BB962C8B-B14F-4D97-AF65-F5344CB8AC3E}">
        <p14:creationId xmlns:p14="http://schemas.microsoft.com/office/powerpoint/2010/main" val="4159187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354FF-6FCA-CEB1-5ACE-21371DDC6CB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6516462-B2D9-EAE5-CF2C-9E875CD4483E}"/>
              </a:ext>
            </a:extLst>
          </p:cNvPr>
          <p:cNvSpPr>
            <a:spLocks noGrp="1"/>
          </p:cNvSpPr>
          <p:nvPr>
            <p:ph type="title"/>
          </p:nvPr>
        </p:nvSpPr>
        <p:spPr/>
        <p:txBody>
          <a:bodyPr/>
          <a:lstStyle/>
          <a:p>
            <a:r>
              <a:rPr lang="en-US" dirty="0"/>
              <a:t>Visualizing Deep Layers: Layer 3</a:t>
            </a:r>
          </a:p>
        </p:txBody>
      </p:sp>
      <p:pic>
        <p:nvPicPr>
          <p:cNvPr id="7" name="Picture 6" descr="A collage of different layers&#10;&#10;Description automatically generated">
            <a:extLst>
              <a:ext uri="{FF2B5EF4-FFF2-40B4-BE49-F238E27FC236}">
                <a16:creationId xmlns:a16="http://schemas.microsoft.com/office/drawing/2014/main" id="{EC618EAC-0A0C-CE1C-74EC-0807C85CE74E}"/>
              </a:ext>
            </a:extLst>
          </p:cNvPr>
          <p:cNvPicPr>
            <a:picLocks noChangeAspect="1"/>
          </p:cNvPicPr>
          <p:nvPr/>
        </p:nvPicPr>
        <p:blipFill rotWithShape="1">
          <a:blip r:embed="rId2"/>
          <a:srcRect l="368" t="13134" r="-368" b="55980"/>
          <a:stretch/>
        </p:blipFill>
        <p:spPr>
          <a:xfrm>
            <a:off x="245347" y="1026258"/>
            <a:ext cx="8593853" cy="1483946"/>
          </a:xfrm>
          <a:prstGeom prst="rect">
            <a:avLst/>
          </a:prstGeom>
        </p:spPr>
      </p:pic>
      <p:pic>
        <p:nvPicPr>
          <p:cNvPr id="2" name="Picture 1">
            <a:extLst>
              <a:ext uri="{FF2B5EF4-FFF2-40B4-BE49-F238E27FC236}">
                <a16:creationId xmlns:a16="http://schemas.microsoft.com/office/drawing/2014/main" id="{5165FCB5-A3B6-9BE7-42E5-66719B0D104D}"/>
              </a:ext>
            </a:extLst>
          </p:cNvPr>
          <p:cNvPicPr>
            <a:picLocks noChangeAspect="1"/>
          </p:cNvPicPr>
          <p:nvPr/>
        </p:nvPicPr>
        <p:blipFill rotWithShape="1">
          <a:blip r:embed="rId3"/>
          <a:srcRect l="26923" t="15272" r="28205" b="6009"/>
          <a:stretch/>
        </p:blipFill>
        <p:spPr>
          <a:xfrm>
            <a:off x="3581400" y="2527659"/>
            <a:ext cx="2326001" cy="2259544"/>
          </a:xfrm>
          <a:prstGeom prst="rect">
            <a:avLst/>
          </a:prstGeom>
        </p:spPr>
      </p:pic>
    </p:spTree>
    <p:extLst>
      <p:ext uri="{BB962C8B-B14F-4D97-AF65-F5344CB8AC3E}">
        <p14:creationId xmlns:p14="http://schemas.microsoft.com/office/powerpoint/2010/main" val="1219202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1D191-E57C-12AC-8597-4C379AEF85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DB61B03-94A5-B106-0F72-714D0CEC56A7}"/>
              </a:ext>
            </a:extLst>
          </p:cNvPr>
          <p:cNvSpPr>
            <a:spLocks noGrp="1"/>
          </p:cNvSpPr>
          <p:nvPr>
            <p:ph type="title"/>
          </p:nvPr>
        </p:nvSpPr>
        <p:spPr/>
        <p:txBody>
          <a:bodyPr/>
          <a:lstStyle/>
          <a:p>
            <a:r>
              <a:rPr lang="en-US" dirty="0"/>
              <a:t>Visualizing Deep Layers: Layer 4</a:t>
            </a:r>
          </a:p>
        </p:txBody>
      </p:sp>
      <p:pic>
        <p:nvPicPr>
          <p:cNvPr id="7" name="Picture 6" descr="A collage of different layers&#10;&#10;Description automatically generated">
            <a:extLst>
              <a:ext uri="{FF2B5EF4-FFF2-40B4-BE49-F238E27FC236}">
                <a16:creationId xmlns:a16="http://schemas.microsoft.com/office/drawing/2014/main" id="{F39E5A4C-B58C-E4E7-3A12-D4945195C4B0}"/>
              </a:ext>
            </a:extLst>
          </p:cNvPr>
          <p:cNvPicPr>
            <a:picLocks noChangeAspect="1"/>
          </p:cNvPicPr>
          <p:nvPr/>
        </p:nvPicPr>
        <p:blipFill rotWithShape="1">
          <a:blip r:embed="rId2"/>
          <a:srcRect l="368" t="13134" r="-368" b="55980"/>
          <a:stretch/>
        </p:blipFill>
        <p:spPr>
          <a:xfrm>
            <a:off x="245347" y="1026258"/>
            <a:ext cx="8593853" cy="1483946"/>
          </a:xfrm>
          <a:prstGeom prst="rect">
            <a:avLst/>
          </a:prstGeom>
        </p:spPr>
      </p:pic>
      <p:pic>
        <p:nvPicPr>
          <p:cNvPr id="3" name="Picture 2" descr="A collage of photos of animals and birds&#10;&#10;Description automatically generated">
            <a:extLst>
              <a:ext uri="{FF2B5EF4-FFF2-40B4-BE49-F238E27FC236}">
                <a16:creationId xmlns:a16="http://schemas.microsoft.com/office/drawing/2014/main" id="{445009E6-1859-ADD7-9409-AFAE4439BB21}"/>
              </a:ext>
            </a:extLst>
          </p:cNvPr>
          <p:cNvPicPr>
            <a:picLocks noChangeAspect="1"/>
          </p:cNvPicPr>
          <p:nvPr/>
        </p:nvPicPr>
        <p:blipFill rotWithShape="1">
          <a:blip r:embed="rId3"/>
          <a:srcRect l="10900" t="13566" r="41290" b="5762"/>
          <a:stretch/>
        </p:blipFill>
        <p:spPr>
          <a:xfrm>
            <a:off x="5029200" y="2530186"/>
            <a:ext cx="2438400" cy="2327564"/>
          </a:xfrm>
          <a:prstGeom prst="rect">
            <a:avLst/>
          </a:prstGeom>
        </p:spPr>
      </p:pic>
    </p:spTree>
    <p:extLst>
      <p:ext uri="{BB962C8B-B14F-4D97-AF65-F5344CB8AC3E}">
        <p14:creationId xmlns:p14="http://schemas.microsoft.com/office/powerpoint/2010/main" val="2253981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3ACC-F7E3-82A8-B6E8-AB6389569E6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C57092-6D8A-CCC8-5AA6-65FE0A3A65D8}"/>
              </a:ext>
            </a:extLst>
          </p:cNvPr>
          <p:cNvSpPr>
            <a:spLocks noGrp="1"/>
          </p:cNvSpPr>
          <p:nvPr>
            <p:ph type="title"/>
          </p:nvPr>
        </p:nvSpPr>
        <p:spPr/>
        <p:txBody>
          <a:bodyPr/>
          <a:lstStyle/>
          <a:p>
            <a:r>
              <a:rPr lang="en-US" dirty="0"/>
              <a:t>Visualizing Deep Layers: Layer 5</a:t>
            </a:r>
          </a:p>
        </p:txBody>
      </p:sp>
      <p:pic>
        <p:nvPicPr>
          <p:cNvPr id="7" name="Picture 6" descr="A collage of different layers&#10;&#10;Description automatically generated">
            <a:extLst>
              <a:ext uri="{FF2B5EF4-FFF2-40B4-BE49-F238E27FC236}">
                <a16:creationId xmlns:a16="http://schemas.microsoft.com/office/drawing/2014/main" id="{3E9670ED-01C6-7A6B-51CE-D518D85C7883}"/>
              </a:ext>
            </a:extLst>
          </p:cNvPr>
          <p:cNvPicPr>
            <a:picLocks noChangeAspect="1"/>
          </p:cNvPicPr>
          <p:nvPr/>
        </p:nvPicPr>
        <p:blipFill rotWithShape="1">
          <a:blip r:embed="rId2"/>
          <a:srcRect l="368" t="13134" r="-368" b="55980"/>
          <a:stretch/>
        </p:blipFill>
        <p:spPr>
          <a:xfrm>
            <a:off x="245347" y="1026258"/>
            <a:ext cx="8593853" cy="1483946"/>
          </a:xfrm>
          <a:prstGeom prst="rect">
            <a:avLst/>
          </a:prstGeom>
        </p:spPr>
      </p:pic>
      <p:pic>
        <p:nvPicPr>
          <p:cNvPr id="2" name="Picture 1">
            <a:extLst>
              <a:ext uri="{FF2B5EF4-FFF2-40B4-BE49-F238E27FC236}">
                <a16:creationId xmlns:a16="http://schemas.microsoft.com/office/drawing/2014/main" id="{080355C2-D189-13C2-47F7-35955C167CE4}"/>
              </a:ext>
            </a:extLst>
          </p:cNvPr>
          <p:cNvPicPr>
            <a:picLocks noChangeAspect="1"/>
          </p:cNvPicPr>
          <p:nvPr/>
        </p:nvPicPr>
        <p:blipFill rotWithShape="1">
          <a:blip r:embed="rId3"/>
          <a:srcRect l="26882" t="12999" r="24731" b="2118"/>
          <a:stretch/>
        </p:blipFill>
        <p:spPr>
          <a:xfrm>
            <a:off x="6629400" y="2473536"/>
            <a:ext cx="2438400" cy="2384213"/>
          </a:xfrm>
          <a:prstGeom prst="rect">
            <a:avLst/>
          </a:prstGeom>
        </p:spPr>
      </p:pic>
    </p:spTree>
    <p:extLst>
      <p:ext uri="{BB962C8B-B14F-4D97-AF65-F5344CB8AC3E}">
        <p14:creationId xmlns:p14="http://schemas.microsoft.com/office/powerpoint/2010/main" val="1321359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191E4-F906-616C-E1D1-45D795DAABC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0FC7DC8-1E72-78D4-B2C0-DABCBF4E7466}"/>
              </a:ext>
            </a:extLst>
          </p:cNvPr>
          <p:cNvSpPr txBox="1"/>
          <p:nvPr/>
        </p:nvSpPr>
        <p:spPr>
          <a:xfrm rot="20891098">
            <a:off x="1896894" y="2248585"/>
            <a:ext cx="5172285" cy="646331"/>
          </a:xfrm>
          <a:prstGeom prst="rect">
            <a:avLst/>
          </a:prstGeom>
          <a:noFill/>
        </p:spPr>
        <p:txBody>
          <a:bodyPr wrap="square" rtlCol="0">
            <a:spAutoFit/>
          </a:bodyPr>
          <a:lstStyle/>
          <a:p>
            <a:r>
              <a:rPr lang="en-US" sz="3600" dirty="0">
                <a:solidFill>
                  <a:srgbClr val="333399"/>
                </a:solidFill>
              </a:rPr>
              <a:t>Neural Style Transfer</a:t>
            </a:r>
          </a:p>
        </p:txBody>
      </p:sp>
    </p:spTree>
    <p:extLst>
      <p:ext uri="{BB962C8B-B14F-4D97-AF65-F5344CB8AC3E}">
        <p14:creationId xmlns:p14="http://schemas.microsoft.com/office/powerpoint/2010/main" val="3128306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1FBDF-91B9-3D31-8D36-EB4A5F1E6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22BF79-4495-A887-6A7A-6A3E9EA3ABDC}"/>
              </a:ext>
            </a:extLst>
          </p:cNvPr>
          <p:cNvSpPr>
            <a:spLocks noGrp="1"/>
          </p:cNvSpPr>
          <p:nvPr>
            <p:ph type="title"/>
          </p:nvPr>
        </p:nvSpPr>
        <p:spPr/>
        <p:txBody>
          <a:bodyPr/>
          <a:lstStyle/>
          <a:p>
            <a:r>
              <a:rPr lang="en-US" dirty="0"/>
              <a:t>Neural Style Transfer (NST)</a:t>
            </a:r>
          </a:p>
        </p:txBody>
      </p:sp>
      <p:sp>
        <p:nvSpPr>
          <p:cNvPr id="3" name="Content Placeholder 2">
            <a:extLst>
              <a:ext uri="{FF2B5EF4-FFF2-40B4-BE49-F238E27FC236}">
                <a16:creationId xmlns:a16="http://schemas.microsoft.com/office/drawing/2014/main" id="{E1EDD23F-E736-3CDA-004C-57714853C886}"/>
              </a:ext>
            </a:extLst>
          </p:cNvPr>
          <p:cNvSpPr>
            <a:spLocks noGrp="1"/>
          </p:cNvSpPr>
          <p:nvPr>
            <p:ph sz="half" idx="2"/>
          </p:nvPr>
        </p:nvSpPr>
        <p:spPr>
          <a:xfrm>
            <a:off x="435472" y="1047751"/>
            <a:ext cx="8403728" cy="1142999"/>
          </a:xfrm>
        </p:spPr>
        <p:txBody>
          <a:bodyPr/>
          <a:lstStyle/>
          <a:p>
            <a:r>
              <a:rPr lang="en-US" b="1" i="1" dirty="0"/>
              <a:t>Neural style transfer (NST) </a:t>
            </a:r>
            <a:r>
              <a:rPr lang="en-US" dirty="0"/>
              <a:t>refers to a class of software algorithms that manipulate digital images, or videos, in order to adopt the appearance or visual style of another image. </a:t>
            </a:r>
          </a:p>
          <a:p>
            <a:r>
              <a:rPr lang="en-US" dirty="0"/>
              <a:t>NST algorithms are characterized by their use of deep neural networks for the sake of image transformation. </a:t>
            </a:r>
          </a:p>
        </p:txBody>
      </p:sp>
      <p:sp>
        <p:nvSpPr>
          <p:cNvPr id="6" name="Content Placeholder 5">
            <a:extLst>
              <a:ext uri="{FF2B5EF4-FFF2-40B4-BE49-F238E27FC236}">
                <a16:creationId xmlns:a16="http://schemas.microsoft.com/office/drawing/2014/main" id="{1D7F5EE4-639D-1E67-9CCA-D25C91C252FC}"/>
              </a:ext>
            </a:extLst>
          </p:cNvPr>
          <p:cNvSpPr>
            <a:spLocks noGrp="1"/>
          </p:cNvSpPr>
          <p:nvPr>
            <p:ph sz="half" idx="10"/>
          </p:nvPr>
        </p:nvSpPr>
        <p:spPr>
          <a:xfrm>
            <a:off x="435473" y="2647486"/>
            <a:ext cx="3603128" cy="1829264"/>
          </a:xfrm>
        </p:spPr>
        <p:txBody>
          <a:bodyPr/>
          <a:lstStyle/>
          <a:p>
            <a:r>
              <a:rPr lang="en-US" dirty="0"/>
              <a:t>Common uses for NST are the creation of artificial artwork from photographs, for example by transferring the appearance of famous paintings to user-supplied photographs.</a:t>
            </a:r>
          </a:p>
          <a:p>
            <a:endParaRPr lang="en-US" dirty="0"/>
          </a:p>
        </p:txBody>
      </p:sp>
      <p:pic>
        <p:nvPicPr>
          <p:cNvPr id="5" name="Picture 4" descr="A drawing of two people&#10;&#10;Description automatically generated">
            <a:extLst>
              <a:ext uri="{FF2B5EF4-FFF2-40B4-BE49-F238E27FC236}">
                <a16:creationId xmlns:a16="http://schemas.microsoft.com/office/drawing/2014/main" id="{A946DDEB-ECF3-A02B-6DA1-C7E546F90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070" y="2800350"/>
            <a:ext cx="4616979" cy="1905000"/>
          </a:xfrm>
          <a:prstGeom prst="rect">
            <a:avLst/>
          </a:prstGeom>
        </p:spPr>
      </p:pic>
    </p:spTree>
    <p:extLst>
      <p:ext uri="{BB962C8B-B14F-4D97-AF65-F5344CB8AC3E}">
        <p14:creationId xmlns:p14="http://schemas.microsoft.com/office/powerpoint/2010/main" val="2406090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A80F12-5093-4DDB-B142-4A6C6FE04AB1}"/>
              </a:ext>
            </a:extLst>
          </p:cNvPr>
          <p:cNvSpPr>
            <a:spLocks noGrp="1"/>
          </p:cNvSpPr>
          <p:nvPr>
            <p:ph type="title"/>
          </p:nvPr>
        </p:nvSpPr>
        <p:spPr/>
        <p:txBody>
          <a:bodyPr/>
          <a:lstStyle/>
          <a:p>
            <a:r>
              <a:rPr lang="en-US" dirty="0"/>
              <a:t>What is Neural Style Transfer?</a:t>
            </a:r>
          </a:p>
        </p:txBody>
      </p:sp>
      <p:sp>
        <p:nvSpPr>
          <p:cNvPr id="4" name="Content Placeholder 3">
            <a:extLst>
              <a:ext uri="{FF2B5EF4-FFF2-40B4-BE49-F238E27FC236}">
                <a16:creationId xmlns:a16="http://schemas.microsoft.com/office/drawing/2014/main" id="{234D7568-8B05-1400-DB68-003139779FFC}"/>
              </a:ext>
            </a:extLst>
          </p:cNvPr>
          <p:cNvSpPr>
            <a:spLocks noGrp="1"/>
          </p:cNvSpPr>
          <p:nvPr>
            <p:ph idx="1"/>
          </p:nvPr>
        </p:nvSpPr>
        <p:spPr>
          <a:xfrm>
            <a:off x="228600" y="967368"/>
            <a:ext cx="4876800" cy="3073629"/>
          </a:xfrm>
        </p:spPr>
        <p:txBody>
          <a:bodyPr/>
          <a:lstStyle/>
          <a:p>
            <a:r>
              <a:rPr lang="en-US" dirty="0"/>
              <a:t>Neural style transfer is like an artistic alchemy, blending the essence of one image with the style of another. </a:t>
            </a:r>
          </a:p>
          <a:p>
            <a:r>
              <a:rPr lang="en-US" dirty="0"/>
              <a:t>At its core, it separates content from style: content is the 'what' of the image (the objects and scenes), and style is the 'how' (colors, textures, brushstrokes).</a:t>
            </a:r>
          </a:p>
          <a:p>
            <a:r>
              <a:rPr lang="en-US" dirty="0"/>
              <a:t>NST was first published in the paper "A Neural Algorithm of Artistic Style" by Leon </a:t>
            </a:r>
            <a:r>
              <a:rPr lang="en-US" dirty="0" err="1"/>
              <a:t>Gatys</a:t>
            </a:r>
            <a:r>
              <a:rPr lang="en-US" dirty="0"/>
              <a:t> et al., originally released to </a:t>
            </a:r>
            <a:r>
              <a:rPr lang="en-US" dirty="0" err="1"/>
              <a:t>ArXiv</a:t>
            </a:r>
            <a:r>
              <a:rPr lang="en-US" dirty="0"/>
              <a:t> 2015</a:t>
            </a:r>
          </a:p>
        </p:txBody>
      </p:sp>
      <p:pic>
        <p:nvPicPr>
          <p:cNvPr id="6" name="Picture 5" descr="A collage of different images&#10;&#10;Description automatically generated">
            <a:extLst>
              <a:ext uri="{FF2B5EF4-FFF2-40B4-BE49-F238E27FC236}">
                <a16:creationId xmlns:a16="http://schemas.microsoft.com/office/drawing/2014/main" id="{855991DC-7C5F-FA60-29F8-6C2969B02696}"/>
              </a:ext>
            </a:extLst>
          </p:cNvPr>
          <p:cNvPicPr>
            <a:picLocks noChangeAspect="1"/>
          </p:cNvPicPr>
          <p:nvPr/>
        </p:nvPicPr>
        <p:blipFill rotWithShape="1">
          <a:blip r:embed="rId2">
            <a:extLst>
              <a:ext uri="{28A0092B-C50C-407E-A947-70E740481C1C}">
                <a14:useLocalDpi xmlns:a14="http://schemas.microsoft.com/office/drawing/2010/main" val="0"/>
              </a:ext>
            </a:extLst>
          </a:blip>
          <a:srcRect r="35481"/>
          <a:stretch/>
        </p:blipFill>
        <p:spPr>
          <a:xfrm>
            <a:off x="5552800" y="971550"/>
            <a:ext cx="2586736" cy="3886200"/>
          </a:xfrm>
          <a:prstGeom prst="rect">
            <a:avLst/>
          </a:prstGeom>
        </p:spPr>
      </p:pic>
    </p:spTree>
    <p:extLst>
      <p:ext uri="{BB962C8B-B14F-4D97-AF65-F5344CB8AC3E}">
        <p14:creationId xmlns:p14="http://schemas.microsoft.com/office/powerpoint/2010/main" val="2280199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381BD-D3FA-1816-E870-69E292F457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878FF6-4C6B-1EDF-5F0A-2D98BDB7873D}"/>
              </a:ext>
            </a:extLst>
          </p:cNvPr>
          <p:cNvSpPr>
            <a:spLocks noGrp="1"/>
          </p:cNvSpPr>
          <p:nvPr>
            <p:ph type="title"/>
          </p:nvPr>
        </p:nvSpPr>
        <p:spPr/>
        <p:txBody>
          <a:bodyPr/>
          <a:lstStyle/>
          <a:p>
            <a:r>
              <a:rPr lang="en-US" sz="3200" dirty="0">
                <a:solidFill>
                  <a:srgbClr val="333399"/>
                </a:solidFill>
              </a:rPr>
              <a:t>Neural Style Transfer Examples</a:t>
            </a:r>
            <a:endParaRPr lang="en-US" dirty="0"/>
          </a:p>
        </p:txBody>
      </p:sp>
      <p:pic>
        <p:nvPicPr>
          <p:cNvPr id="6" name="Picture 5">
            <a:extLst>
              <a:ext uri="{FF2B5EF4-FFF2-40B4-BE49-F238E27FC236}">
                <a16:creationId xmlns:a16="http://schemas.microsoft.com/office/drawing/2014/main" id="{692BED2B-7477-DCAC-5030-5F97E10145AD}"/>
              </a:ext>
            </a:extLst>
          </p:cNvPr>
          <p:cNvPicPr>
            <a:picLocks noChangeAspect="1"/>
          </p:cNvPicPr>
          <p:nvPr/>
        </p:nvPicPr>
        <p:blipFill rotWithShape="1">
          <a:blip r:embed="rId2"/>
          <a:srcRect t="11539"/>
          <a:stretch/>
        </p:blipFill>
        <p:spPr>
          <a:xfrm>
            <a:off x="412172" y="706128"/>
            <a:ext cx="8319655" cy="4151622"/>
          </a:xfrm>
          <a:prstGeom prst="rect">
            <a:avLst/>
          </a:prstGeom>
        </p:spPr>
      </p:pic>
    </p:spTree>
    <p:extLst>
      <p:ext uri="{BB962C8B-B14F-4D97-AF65-F5344CB8AC3E}">
        <p14:creationId xmlns:p14="http://schemas.microsoft.com/office/powerpoint/2010/main" val="1412285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4D9FC-E515-A05B-E578-EA47295BD330}"/>
              </a:ext>
            </a:extLst>
          </p:cNvPr>
          <p:cNvSpPr>
            <a:spLocks noGrp="1"/>
          </p:cNvSpPr>
          <p:nvPr>
            <p:ph type="title"/>
          </p:nvPr>
        </p:nvSpPr>
        <p:spPr/>
        <p:txBody>
          <a:bodyPr/>
          <a:lstStyle/>
          <a:p>
            <a:r>
              <a:rPr lang="en-US" dirty="0"/>
              <a:t>Principles of Neural Style Transfer</a:t>
            </a:r>
          </a:p>
        </p:txBody>
      </p:sp>
      <p:sp>
        <p:nvSpPr>
          <p:cNvPr id="3" name="Content Placeholder 2">
            <a:extLst>
              <a:ext uri="{FF2B5EF4-FFF2-40B4-BE49-F238E27FC236}">
                <a16:creationId xmlns:a16="http://schemas.microsoft.com/office/drawing/2014/main" id="{1E8346D6-24AD-324E-9EFA-C8F7638F59C3}"/>
              </a:ext>
            </a:extLst>
          </p:cNvPr>
          <p:cNvSpPr>
            <a:spLocks noGrp="1"/>
          </p:cNvSpPr>
          <p:nvPr>
            <p:ph idx="1"/>
          </p:nvPr>
        </p:nvSpPr>
        <p:spPr>
          <a:xfrm>
            <a:off x="263297" y="1062850"/>
            <a:ext cx="3984625" cy="3607029"/>
          </a:xfrm>
        </p:spPr>
        <p:txBody>
          <a:bodyPr/>
          <a:lstStyle/>
          <a:p>
            <a:r>
              <a:rPr lang="en-US" dirty="0"/>
              <a:t>Neural style transfer is an optimization technique that takes </a:t>
            </a:r>
          </a:p>
          <a:p>
            <a:pPr lvl="1"/>
            <a:r>
              <a:rPr lang="en-US" dirty="0"/>
              <a:t>a content image C, </a:t>
            </a:r>
          </a:p>
          <a:p>
            <a:pPr lvl="1"/>
            <a:r>
              <a:rPr lang="en-US" dirty="0"/>
              <a:t>a style image S (such as an artwork by a famous painter),</a:t>
            </a:r>
          </a:p>
          <a:p>
            <a:pPr lvl="1"/>
            <a:r>
              <a:rPr lang="en-US" dirty="0"/>
              <a:t>and generates a new image G that blends them together making the content image C “painted” in the style of the style image S.</a:t>
            </a:r>
          </a:p>
          <a:p>
            <a:endParaRPr lang="en-US" dirty="0"/>
          </a:p>
        </p:txBody>
      </p:sp>
      <p:grpSp>
        <p:nvGrpSpPr>
          <p:cNvPr id="23" name="Group 22">
            <a:extLst>
              <a:ext uri="{FF2B5EF4-FFF2-40B4-BE49-F238E27FC236}">
                <a16:creationId xmlns:a16="http://schemas.microsoft.com/office/drawing/2014/main" id="{4F747F00-6E4A-6133-466C-6C21E3797FE8}"/>
              </a:ext>
            </a:extLst>
          </p:cNvPr>
          <p:cNvGrpSpPr/>
          <p:nvPr/>
        </p:nvGrpSpPr>
        <p:grpSpPr>
          <a:xfrm>
            <a:off x="4267200" y="647352"/>
            <a:ext cx="4724400" cy="4235004"/>
            <a:chOff x="4419600" y="647352"/>
            <a:chExt cx="4724400" cy="4235004"/>
          </a:xfrm>
        </p:grpSpPr>
        <p:pic>
          <p:nvPicPr>
            <p:cNvPr id="6" name="Picture 5" descr="A turtle and a wave&#10;&#10;Description automatically generated">
              <a:extLst>
                <a:ext uri="{FF2B5EF4-FFF2-40B4-BE49-F238E27FC236}">
                  <a16:creationId xmlns:a16="http://schemas.microsoft.com/office/drawing/2014/main" id="{517E53B9-89D9-81EF-C539-65FDC8A57BB4}"/>
                </a:ext>
              </a:extLst>
            </p:cNvPr>
            <p:cNvPicPr>
              <a:picLocks noChangeAspect="1"/>
            </p:cNvPicPr>
            <p:nvPr/>
          </p:nvPicPr>
          <p:blipFill rotWithShape="1">
            <a:blip r:embed="rId2">
              <a:extLst>
                <a:ext uri="{28A0092B-C50C-407E-A947-70E740481C1C}">
                  <a14:useLocalDpi xmlns:a14="http://schemas.microsoft.com/office/drawing/2010/main" val="0"/>
                </a:ext>
              </a:extLst>
            </a:blip>
            <a:srcRect r="51206" b="6232"/>
            <a:stretch/>
          </p:blipFill>
          <p:spPr>
            <a:xfrm>
              <a:off x="4419600" y="1131405"/>
              <a:ext cx="1557159" cy="1625675"/>
            </a:xfrm>
            <a:prstGeom prst="rect">
              <a:avLst/>
            </a:prstGeom>
          </p:spPr>
        </p:pic>
        <p:pic>
          <p:nvPicPr>
            <p:cNvPr id="8" name="Picture 7" descr="A grid of images with a pattern&#10;&#10;Description automatically generated with medium confidence">
              <a:extLst>
                <a:ext uri="{FF2B5EF4-FFF2-40B4-BE49-F238E27FC236}">
                  <a16:creationId xmlns:a16="http://schemas.microsoft.com/office/drawing/2014/main" id="{23A0FCE6-7897-F324-DDCC-A499550070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5275" y="2861239"/>
              <a:ext cx="2024452" cy="2021117"/>
            </a:xfrm>
            <a:prstGeom prst="rect">
              <a:avLst/>
            </a:prstGeom>
          </p:spPr>
        </p:pic>
        <p:sp>
          <p:nvSpPr>
            <p:cNvPr id="10" name="TextBox 9">
              <a:extLst>
                <a:ext uri="{FF2B5EF4-FFF2-40B4-BE49-F238E27FC236}">
                  <a16:creationId xmlns:a16="http://schemas.microsoft.com/office/drawing/2014/main" id="{72698A96-B947-B3F5-CB2D-C6A876FA6EA4}"/>
                </a:ext>
              </a:extLst>
            </p:cNvPr>
            <p:cNvSpPr txBox="1"/>
            <p:nvPr/>
          </p:nvSpPr>
          <p:spPr>
            <a:xfrm>
              <a:off x="6781800" y="647352"/>
              <a:ext cx="2362200" cy="523220"/>
            </a:xfrm>
            <a:prstGeom prst="rect">
              <a:avLst/>
            </a:prstGeom>
            <a:noFill/>
          </p:spPr>
          <p:txBody>
            <a:bodyPr wrap="square">
              <a:spAutoFit/>
            </a:bodyPr>
            <a:lstStyle/>
            <a:p>
              <a:r>
                <a:rPr lang="en-US" sz="1400" dirty="0"/>
                <a:t>Katsushika Hokusai’s</a:t>
              </a:r>
              <a:r>
                <a:rPr lang="en-US" sz="1400" i="1" dirty="0"/>
                <a:t> “The Great Wave off Kanagawa”</a:t>
              </a:r>
              <a:endParaRPr lang="en-US" sz="1400" dirty="0"/>
            </a:p>
          </p:txBody>
        </p:sp>
        <p:pic>
          <p:nvPicPr>
            <p:cNvPr id="11" name="Picture 10" descr="A turtle and a wave&#10;&#10;Description automatically generated">
              <a:extLst>
                <a:ext uri="{FF2B5EF4-FFF2-40B4-BE49-F238E27FC236}">
                  <a16:creationId xmlns:a16="http://schemas.microsoft.com/office/drawing/2014/main" id="{9AB17E91-AC85-925D-2D0B-9F9141571516}"/>
                </a:ext>
              </a:extLst>
            </p:cNvPr>
            <p:cNvPicPr>
              <a:picLocks noChangeAspect="1"/>
            </p:cNvPicPr>
            <p:nvPr/>
          </p:nvPicPr>
          <p:blipFill rotWithShape="1">
            <a:blip r:embed="rId2">
              <a:extLst>
                <a:ext uri="{28A0092B-C50C-407E-A947-70E740481C1C}">
                  <a14:useLocalDpi xmlns:a14="http://schemas.microsoft.com/office/drawing/2010/main" val="0"/>
                </a:ext>
              </a:extLst>
            </a:blip>
            <a:srcRect l="47110" b="8181"/>
            <a:stretch/>
          </p:blipFill>
          <p:spPr>
            <a:xfrm>
              <a:off x="7065964" y="1098321"/>
              <a:ext cx="1793871" cy="1691845"/>
            </a:xfrm>
            <a:prstGeom prst="rect">
              <a:avLst/>
            </a:prstGeom>
          </p:spPr>
        </p:pic>
        <p:sp>
          <p:nvSpPr>
            <p:cNvPr id="12" name="TextBox 11">
              <a:extLst>
                <a:ext uri="{FF2B5EF4-FFF2-40B4-BE49-F238E27FC236}">
                  <a16:creationId xmlns:a16="http://schemas.microsoft.com/office/drawing/2014/main" id="{AAEF7451-0331-4878-F5FE-DEF6A0704319}"/>
                </a:ext>
              </a:extLst>
            </p:cNvPr>
            <p:cNvSpPr txBox="1"/>
            <p:nvPr/>
          </p:nvSpPr>
          <p:spPr>
            <a:xfrm>
              <a:off x="4792525" y="755073"/>
              <a:ext cx="835316" cy="307777"/>
            </a:xfrm>
            <a:prstGeom prst="rect">
              <a:avLst/>
            </a:prstGeom>
            <a:noFill/>
          </p:spPr>
          <p:txBody>
            <a:bodyPr wrap="square">
              <a:spAutoFit/>
            </a:bodyPr>
            <a:lstStyle/>
            <a:p>
              <a:r>
                <a:rPr lang="en-US" sz="1400" dirty="0"/>
                <a:t>A turtle</a:t>
              </a:r>
            </a:p>
          </p:txBody>
        </p:sp>
        <p:grpSp>
          <p:nvGrpSpPr>
            <p:cNvPr id="15" name="Group 14">
              <a:extLst>
                <a:ext uri="{FF2B5EF4-FFF2-40B4-BE49-F238E27FC236}">
                  <a16:creationId xmlns:a16="http://schemas.microsoft.com/office/drawing/2014/main" id="{2CA45F46-CE7A-01DF-5B10-E7BFADFCE847}"/>
                </a:ext>
              </a:extLst>
            </p:cNvPr>
            <p:cNvGrpSpPr/>
            <p:nvPr/>
          </p:nvGrpSpPr>
          <p:grpSpPr>
            <a:xfrm>
              <a:off x="6255600" y="2100150"/>
              <a:ext cx="548640" cy="548640"/>
              <a:chOff x="6208530" y="2114550"/>
              <a:chExt cx="548640" cy="548640"/>
            </a:xfrm>
          </p:grpSpPr>
          <p:sp>
            <p:nvSpPr>
              <p:cNvPr id="13" name="Oval 12">
                <a:extLst>
                  <a:ext uri="{FF2B5EF4-FFF2-40B4-BE49-F238E27FC236}">
                    <a16:creationId xmlns:a16="http://schemas.microsoft.com/office/drawing/2014/main" id="{FAC98730-AE61-29A4-4E05-85911792895B}"/>
                  </a:ext>
                </a:extLst>
              </p:cNvPr>
              <p:cNvSpPr/>
              <p:nvPr/>
            </p:nvSpPr>
            <p:spPr bwMode="auto">
              <a:xfrm>
                <a:off x="6208530" y="2114550"/>
                <a:ext cx="548640" cy="548640"/>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4" name="Oval 13">
                <a:extLst>
                  <a:ext uri="{FF2B5EF4-FFF2-40B4-BE49-F238E27FC236}">
                    <a16:creationId xmlns:a16="http://schemas.microsoft.com/office/drawing/2014/main" id="{29AC44FD-6CE3-D8B5-1663-4979F4BBD5CD}"/>
                  </a:ext>
                </a:extLst>
              </p:cNvPr>
              <p:cNvSpPr/>
              <p:nvPr/>
            </p:nvSpPr>
            <p:spPr bwMode="auto">
              <a:xfrm>
                <a:off x="6295398" y="2200935"/>
                <a:ext cx="374904" cy="370815"/>
              </a:xfrm>
              <a:prstGeom prst="ellipse">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cxnSp>
          <p:nvCxnSpPr>
            <p:cNvPr id="17" name="Straight Arrow Connector 16">
              <a:extLst>
                <a:ext uri="{FF2B5EF4-FFF2-40B4-BE49-F238E27FC236}">
                  <a16:creationId xmlns:a16="http://schemas.microsoft.com/office/drawing/2014/main" id="{DACC9734-94F5-BCDC-F60A-131405542FEF}"/>
                </a:ext>
              </a:extLst>
            </p:cNvPr>
            <p:cNvCxnSpPr/>
            <p:nvPr/>
          </p:nvCxnSpPr>
          <p:spPr bwMode="auto">
            <a:xfrm>
              <a:off x="5910254" y="1992790"/>
              <a:ext cx="359187" cy="224853"/>
            </a:xfrm>
            <a:prstGeom prst="straightConnector1">
              <a:avLst/>
            </a:prstGeom>
            <a:solidFill>
              <a:schemeClr val="accent1"/>
            </a:solidFill>
            <a:ln w="508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62A956E0-98C7-5A67-D688-DEF4599D6392}"/>
                </a:ext>
              </a:extLst>
            </p:cNvPr>
            <p:cNvCxnSpPr/>
            <p:nvPr/>
          </p:nvCxnSpPr>
          <p:spPr bwMode="auto">
            <a:xfrm flipH="1">
              <a:off x="6802436" y="1962150"/>
              <a:ext cx="284164" cy="246507"/>
            </a:xfrm>
            <a:prstGeom prst="straightConnector1">
              <a:avLst/>
            </a:prstGeom>
            <a:solidFill>
              <a:schemeClr val="accent1"/>
            </a:solidFill>
            <a:ln w="508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124B7D45-B4D1-9193-D7D7-163044D9CF34}"/>
                </a:ext>
              </a:extLst>
            </p:cNvPr>
            <p:cNvCxnSpPr/>
            <p:nvPr/>
          </p:nvCxnSpPr>
          <p:spPr bwMode="auto">
            <a:xfrm>
              <a:off x="6529920" y="2487488"/>
              <a:ext cx="27793" cy="371774"/>
            </a:xfrm>
            <a:prstGeom prst="straightConnector1">
              <a:avLst/>
            </a:prstGeom>
            <a:solidFill>
              <a:schemeClr val="accent1"/>
            </a:solidFill>
            <a:ln w="508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197461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2AFBC-9C59-EA7B-9B56-FF59973A81D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0CEBB65-2984-9892-87BB-7FDDD0A32FCD}"/>
              </a:ext>
            </a:extLst>
          </p:cNvPr>
          <p:cNvSpPr txBox="1"/>
          <p:nvPr/>
        </p:nvSpPr>
        <p:spPr>
          <a:xfrm rot="20891098">
            <a:off x="1904699" y="2047015"/>
            <a:ext cx="4435497" cy="1200329"/>
          </a:xfrm>
          <a:prstGeom prst="rect">
            <a:avLst/>
          </a:prstGeom>
          <a:noFill/>
        </p:spPr>
        <p:txBody>
          <a:bodyPr wrap="square" rtlCol="0">
            <a:spAutoFit/>
          </a:bodyPr>
          <a:lstStyle/>
          <a:p>
            <a:r>
              <a:rPr lang="en-US" sz="3600" dirty="0">
                <a:solidFill>
                  <a:srgbClr val="333399"/>
                </a:solidFill>
              </a:rPr>
              <a:t>Face Verification vs Face Recognition</a:t>
            </a:r>
          </a:p>
        </p:txBody>
      </p:sp>
    </p:spTree>
    <p:extLst>
      <p:ext uri="{BB962C8B-B14F-4D97-AF65-F5344CB8AC3E}">
        <p14:creationId xmlns:p14="http://schemas.microsoft.com/office/powerpoint/2010/main" val="324626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9899F-1327-628D-EA39-7643E5E375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61916-4DE3-9727-303D-7DFCB1D239E5}"/>
              </a:ext>
            </a:extLst>
          </p:cNvPr>
          <p:cNvSpPr>
            <a:spLocks noGrp="1"/>
          </p:cNvSpPr>
          <p:nvPr>
            <p:ph type="title"/>
          </p:nvPr>
        </p:nvSpPr>
        <p:spPr>
          <a:xfrm>
            <a:off x="1393827" y="285750"/>
            <a:ext cx="7140573" cy="490538"/>
          </a:xfrm>
        </p:spPr>
        <p:txBody>
          <a:bodyPr/>
          <a:lstStyle/>
          <a:p>
            <a:r>
              <a:rPr lang="en-US" dirty="0"/>
              <a:t>Major Algorithm of Neural Style Transfer</a:t>
            </a:r>
          </a:p>
        </p:txBody>
      </p:sp>
      <p:sp>
        <p:nvSpPr>
          <p:cNvPr id="3" name="Content Placeholder 2">
            <a:extLst>
              <a:ext uri="{FF2B5EF4-FFF2-40B4-BE49-F238E27FC236}">
                <a16:creationId xmlns:a16="http://schemas.microsoft.com/office/drawing/2014/main" id="{4DFEB8C8-761F-4CBC-C580-14E7D0F69F86}"/>
              </a:ext>
            </a:extLst>
          </p:cNvPr>
          <p:cNvSpPr>
            <a:spLocks noGrp="1"/>
          </p:cNvSpPr>
          <p:nvPr>
            <p:ph idx="1"/>
          </p:nvPr>
        </p:nvSpPr>
        <p:spPr>
          <a:xfrm>
            <a:off x="228600" y="895350"/>
            <a:ext cx="7356703" cy="2804300"/>
          </a:xfrm>
        </p:spPr>
        <p:txBody>
          <a:bodyPr/>
          <a:lstStyle/>
          <a:p>
            <a:r>
              <a:rPr lang="en-US" dirty="0"/>
              <a:t>The principle of neural style transfer is to define two distance functions: </a:t>
            </a:r>
          </a:p>
          <a:p>
            <a:pPr lvl="1"/>
            <a:r>
              <a:rPr lang="en-US" dirty="0"/>
              <a:t>one that describes how different the content of two images, let’s call it “</a:t>
            </a:r>
            <a:r>
              <a:rPr lang="en-US" dirty="0" err="1"/>
              <a:t>Lcontent</a:t>
            </a:r>
            <a:r>
              <a:rPr lang="en-US" dirty="0"/>
              <a:t>”, and </a:t>
            </a:r>
          </a:p>
          <a:p>
            <a:pPr lvl="1"/>
            <a:r>
              <a:rPr lang="en-US" dirty="0"/>
              <a:t>one that describes the difference between the two images in terms of their style, let’s call it “</a:t>
            </a:r>
            <a:r>
              <a:rPr lang="en-US" dirty="0" err="1"/>
              <a:t>Lstyle</a:t>
            </a:r>
            <a:r>
              <a:rPr lang="en-US" dirty="0"/>
              <a:t>”. </a:t>
            </a:r>
          </a:p>
          <a:p>
            <a:r>
              <a:rPr lang="en-US" dirty="0"/>
              <a:t>Then, we initialize a generated image G with the given content image C or randomly, and try to </a:t>
            </a:r>
            <a:r>
              <a:rPr lang="en-US" b="1" i="1" dirty="0"/>
              <a:t>transform the initialized generated image </a:t>
            </a:r>
            <a:r>
              <a:rPr lang="en-US" dirty="0"/>
              <a:t>to minimize:</a:t>
            </a:r>
          </a:p>
          <a:p>
            <a:pPr lvl="1"/>
            <a:r>
              <a:rPr lang="en-US" dirty="0"/>
              <a:t>its content distance with the content image and </a:t>
            </a:r>
          </a:p>
          <a:p>
            <a:pPr lvl="1"/>
            <a:r>
              <a:rPr lang="en-US" dirty="0"/>
              <a:t>its style distance with the style image.</a:t>
            </a:r>
          </a:p>
          <a:p>
            <a:endParaRPr lang="en-US" dirty="0"/>
          </a:p>
        </p:txBody>
      </p:sp>
      <p:pic>
        <p:nvPicPr>
          <p:cNvPr id="7" name="Picture 6" descr="A red exclamation mark&#10;&#10;Description automatically generated">
            <a:extLst>
              <a:ext uri="{FF2B5EF4-FFF2-40B4-BE49-F238E27FC236}">
                <a16:creationId xmlns:a16="http://schemas.microsoft.com/office/drawing/2014/main" id="{F5008842-8FCD-DD21-8C14-A39F98A19D8C}"/>
              </a:ext>
            </a:extLst>
          </p:cNvPr>
          <p:cNvPicPr>
            <a:picLocks noChangeAspect="1"/>
          </p:cNvPicPr>
          <p:nvPr/>
        </p:nvPicPr>
        <p:blipFill rotWithShape="1">
          <a:blip r:embed="rId2">
            <a:extLst>
              <a:ext uri="{28A0092B-C50C-407E-A947-70E740481C1C}">
                <a14:useLocalDpi xmlns:a14="http://schemas.microsoft.com/office/drawing/2010/main" val="0"/>
              </a:ext>
            </a:extLst>
          </a:blip>
          <a:srcRect l="35778" t="7333" r="35778" b="10889"/>
          <a:stretch/>
        </p:blipFill>
        <p:spPr>
          <a:xfrm>
            <a:off x="8001000" y="1062851"/>
            <a:ext cx="609600" cy="3100271"/>
          </a:xfrm>
          <a:prstGeom prst="rect">
            <a:avLst/>
          </a:prstGeom>
        </p:spPr>
      </p:pic>
    </p:spTree>
    <p:extLst>
      <p:ext uri="{BB962C8B-B14F-4D97-AF65-F5344CB8AC3E}">
        <p14:creationId xmlns:p14="http://schemas.microsoft.com/office/powerpoint/2010/main" val="1192888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3996E-1C7A-891D-C44E-C6350FBDD9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D36AA1-6B54-22B1-CA8E-C6A3627CB470}"/>
              </a:ext>
            </a:extLst>
          </p:cNvPr>
          <p:cNvSpPr>
            <a:spLocks noGrp="1"/>
          </p:cNvSpPr>
          <p:nvPr>
            <p:ph type="title"/>
          </p:nvPr>
        </p:nvSpPr>
        <p:spPr>
          <a:xfrm>
            <a:off x="1393827" y="285750"/>
            <a:ext cx="7383425" cy="490538"/>
          </a:xfrm>
        </p:spPr>
        <p:txBody>
          <a:bodyPr/>
          <a:lstStyle/>
          <a:p>
            <a:r>
              <a:rPr lang="en-US" dirty="0"/>
              <a:t>Major Algorithm of Neural Style Transfer</a:t>
            </a:r>
          </a:p>
        </p:txBody>
      </p:sp>
      <p:sp>
        <p:nvSpPr>
          <p:cNvPr id="3" name="Content Placeholder 2">
            <a:extLst>
              <a:ext uri="{FF2B5EF4-FFF2-40B4-BE49-F238E27FC236}">
                <a16:creationId xmlns:a16="http://schemas.microsoft.com/office/drawing/2014/main" id="{6BADB853-6D2C-D869-4CDB-C588C9CDEFEE}"/>
              </a:ext>
            </a:extLst>
          </p:cNvPr>
          <p:cNvSpPr>
            <a:spLocks noGrp="1"/>
          </p:cNvSpPr>
          <p:nvPr>
            <p:ph idx="1"/>
          </p:nvPr>
        </p:nvSpPr>
        <p:spPr>
          <a:xfrm>
            <a:off x="304735" y="893970"/>
            <a:ext cx="3130828" cy="3100271"/>
          </a:xfrm>
        </p:spPr>
        <p:txBody>
          <a:bodyPr/>
          <a:lstStyle/>
          <a:p>
            <a:pPr marL="0" indent="0">
              <a:buNone/>
            </a:pPr>
            <a:r>
              <a:rPr lang="en-US" sz="1800" dirty="0"/>
              <a:t>Do not get confused with the terminology:</a:t>
            </a:r>
          </a:p>
          <a:p>
            <a:r>
              <a:rPr lang="en-US" sz="1800" dirty="0"/>
              <a:t>The generated image G is a working image which is initially created from the content image C or generated randomly. </a:t>
            </a:r>
          </a:p>
          <a:p>
            <a:r>
              <a:rPr lang="en-US" sz="1800" dirty="0"/>
              <a:t>The neural network will transfer the generated image G trying to minimize the total distance to the content image C and the style image S as references.</a:t>
            </a:r>
          </a:p>
          <a:p>
            <a:endParaRPr lang="en-US" sz="1800" dirty="0"/>
          </a:p>
          <a:p>
            <a:endParaRPr lang="en-US" sz="1800" dirty="0"/>
          </a:p>
        </p:txBody>
      </p:sp>
      <p:pic>
        <p:nvPicPr>
          <p:cNvPr id="7" name="Picture 6" descr="A red exclamation mark&#10;&#10;Description automatically generated">
            <a:extLst>
              <a:ext uri="{FF2B5EF4-FFF2-40B4-BE49-F238E27FC236}">
                <a16:creationId xmlns:a16="http://schemas.microsoft.com/office/drawing/2014/main" id="{FC46D00A-BE34-0153-8685-6BCFEFF0DC92}"/>
              </a:ext>
            </a:extLst>
          </p:cNvPr>
          <p:cNvPicPr>
            <a:picLocks noChangeAspect="1"/>
          </p:cNvPicPr>
          <p:nvPr/>
        </p:nvPicPr>
        <p:blipFill rotWithShape="1">
          <a:blip r:embed="rId2">
            <a:extLst>
              <a:ext uri="{28A0092B-C50C-407E-A947-70E740481C1C}">
                <a14:useLocalDpi xmlns:a14="http://schemas.microsoft.com/office/drawing/2010/main" val="0"/>
              </a:ext>
            </a:extLst>
          </a:blip>
          <a:srcRect l="35778" t="7333" r="35778" b="10889"/>
          <a:stretch/>
        </p:blipFill>
        <p:spPr>
          <a:xfrm>
            <a:off x="8453594" y="189596"/>
            <a:ext cx="609600" cy="3100271"/>
          </a:xfrm>
          <a:prstGeom prst="rect">
            <a:avLst/>
          </a:prstGeom>
        </p:spPr>
      </p:pic>
      <p:grpSp>
        <p:nvGrpSpPr>
          <p:cNvPr id="51" name="Group 50">
            <a:extLst>
              <a:ext uri="{FF2B5EF4-FFF2-40B4-BE49-F238E27FC236}">
                <a16:creationId xmlns:a16="http://schemas.microsoft.com/office/drawing/2014/main" id="{051F7E93-7EDB-018F-F17F-EC9087057EAA}"/>
              </a:ext>
            </a:extLst>
          </p:cNvPr>
          <p:cNvGrpSpPr/>
          <p:nvPr/>
        </p:nvGrpSpPr>
        <p:grpSpPr>
          <a:xfrm>
            <a:off x="3515828" y="1152141"/>
            <a:ext cx="5297383" cy="3394516"/>
            <a:chOff x="762000" y="1284404"/>
            <a:chExt cx="5297383" cy="3394516"/>
          </a:xfrm>
        </p:grpSpPr>
        <p:sp>
          <p:nvSpPr>
            <p:cNvPr id="4" name="Rectangle 3">
              <a:extLst>
                <a:ext uri="{FF2B5EF4-FFF2-40B4-BE49-F238E27FC236}">
                  <a16:creationId xmlns:a16="http://schemas.microsoft.com/office/drawing/2014/main" id="{58562569-1CE8-66E3-D7EA-DF2D5B0F7415}"/>
                </a:ext>
              </a:extLst>
            </p:cNvPr>
            <p:cNvSpPr/>
            <p:nvPr/>
          </p:nvSpPr>
          <p:spPr bwMode="auto">
            <a:xfrm>
              <a:off x="762000" y="2394686"/>
              <a:ext cx="1143000" cy="685800"/>
            </a:xfrm>
            <a:prstGeom prst="rect">
              <a:avLst/>
            </a:prstGeom>
            <a:solidFill>
              <a:srgbClr val="85DFFF"/>
            </a:solidFill>
            <a:ln w="9525"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Content image, C</a:t>
              </a:r>
            </a:p>
          </p:txBody>
        </p:sp>
        <p:sp>
          <p:nvSpPr>
            <p:cNvPr id="5" name="Rectangle 4">
              <a:extLst>
                <a:ext uri="{FF2B5EF4-FFF2-40B4-BE49-F238E27FC236}">
                  <a16:creationId xmlns:a16="http://schemas.microsoft.com/office/drawing/2014/main" id="{33DCE07D-A27A-F8FD-7534-09480912D08E}"/>
                </a:ext>
              </a:extLst>
            </p:cNvPr>
            <p:cNvSpPr/>
            <p:nvPr/>
          </p:nvSpPr>
          <p:spPr bwMode="auto">
            <a:xfrm>
              <a:off x="762000" y="3993120"/>
              <a:ext cx="1143000" cy="685800"/>
            </a:xfrm>
            <a:prstGeom prst="rect">
              <a:avLst/>
            </a:prstGeom>
            <a:solidFill>
              <a:srgbClr val="FFC1C1"/>
            </a:solidFill>
            <a:ln w="9525"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Style image, S</a:t>
              </a:r>
            </a:p>
          </p:txBody>
        </p:sp>
        <p:sp>
          <p:nvSpPr>
            <p:cNvPr id="6" name="Rectangle 5">
              <a:extLst>
                <a:ext uri="{FF2B5EF4-FFF2-40B4-BE49-F238E27FC236}">
                  <a16:creationId xmlns:a16="http://schemas.microsoft.com/office/drawing/2014/main" id="{A28EF8A0-DB79-6BE7-0814-FE811E80ACD3}"/>
                </a:ext>
              </a:extLst>
            </p:cNvPr>
            <p:cNvSpPr/>
            <p:nvPr/>
          </p:nvSpPr>
          <p:spPr bwMode="auto">
            <a:xfrm>
              <a:off x="4378923" y="3150715"/>
              <a:ext cx="1143000" cy="685800"/>
            </a:xfrm>
            <a:prstGeom prst="rect">
              <a:avLst/>
            </a:prstGeom>
            <a:noFill/>
            <a:ln w="9525"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Generated image, G</a:t>
              </a:r>
            </a:p>
          </p:txBody>
        </p:sp>
        <p:cxnSp>
          <p:nvCxnSpPr>
            <p:cNvPr id="10" name="Straight Arrow Connector 9">
              <a:extLst>
                <a:ext uri="{FF2B5EF4-FFF2-40B4-BE49-F238E27FC236}">
                  <a16:creationId xmlns:a16="http://schemas.microsoft.com/office/drawing/2014/main" id="{9A578C0F-33AC-6562-2629-18D5DBEC8C9E}"/>
                </a:ext>
              </a:extLst>
            </p:cNvPr>
            <p:cNvCxnSpPr/>
            <p:nvPr/>
          </p:nvCxnSpPr>
          <p:spPr bwMode="auto">
            <a:xfrm>
              <a:off x="1314449" y="2237134"/>
              <a:ext cx="3625121" cy="44424"/>
            </a:xfrm>
            <a:prstGeom prst="straightConnector1">
              <a:avLst/>
            </a:prstGeom>
            <a:solidFill>
              <a:schemeClr val="accent1"/>
            </a:solidFill>
            <a:ln w="25400" cap="flat" cmpd="sng" algn="ctr">
              <a:solidFill>
                <a:schemeClr val="tx1"/>
              </a:solidFill>
              <a:prstDash val="dash"/>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E5F29A09-ACD5-16F1-B391-45EFDA2DCEB2}"/>
                </a:ext>
              </a:extLst>
            </p:cNvPr>
            <p:cNvCxnSpPr>
              <a:endCxn id="16" idx="2"/>
            </p:cNvCxnSpPr>
            <p:nvPr/>
          </p:nvCxnSpPr>
          <p:spPr bwMode="auto">
            <a:xfrm flipV="1">
              <a:off x="1899138" y="2706514"/>
              <a:ext cx="534656" cy="7971"/>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Oval 15">
              <a:extLst>
                <a:ext uri="{FF2B5EF4-FFF2-40B4-BE49-F238E27FC236}">
                  <a16:creationId xmlns:a16="http://schemas.microsoft.com/office/drawing/2014/main" id="{B4949772-9136-B3B2-6183-7882BBCEDEE5}"/>
                </a:ext>
              </a:extLst>
            </p:cNvPr>
            <p:cNvSpPr/>
            <p:nvPr/>
          </p:nvSpPr>
          <p:spPr bwMode="auto">
            <a:xfrm>
              <a:off x="2433794" y="2363614"/>
              <a:ext cx="1443195" cy="685800"/>
            </a:xfrm>
            <a:prstGeom prst="ellipse">
              <a:avLst/>
            </a:prstGeom>
            <a:solidFill>
              <a:srgbClr val="9FFFE6"/>
            </a:solidFill>
            <a:ln w="9525"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Distance </a:t>
              </a:r>
              <a:r>
                <a:rPr kumimoji="0" lang="el-GR" b="0" i="0" u="none" strike="noStrike" cap="none" normalizeH="0" baseline="0" dirty="0">
                  <a:ln>
                    <a:noFill/>
                  </a:ln>
                  <a:solidFill>
                    <a:schemeClr val="tx1"/>
                  </a:solidFill>
                  <a:effectLst/>
                  <a:latin typeface="Tahoma" pitchFamily="34" charset="0"/>
                </a:rPr>
                <a:t>δ</a:t>
              </a:r>
              <a:r>
                <a:rPr kumimoji="0" lang="en-US" b="0" i="0" u="none" strike="noStrike" cap="none" normalizeH="0" baseline="0" dirty="0">
                  <a:ln>
                    <a:noFill/>
                  </a:ln>
                  <a:solidFill>
                    <a:schemeClr val="tx1"/>
                  </a:solidFill>
                  <a:effectLst/>
                  <a:latin typeface="Tahoma" pitchFamily="34" charset="0"/>
                </a:rPr>
                <a:t>(G,C) </a:t>
              </a:r>
            </a:p>
          </p:txBody>
        </p:sp>
        <p:cxnSp>
          <p:nvCxnSpPr>
            <p:cNvPr id="18" name="Straight Arrow Connector 17">
              <a:extLst>
                <a:ext uri="{FF2B5EF4-FFF2-40B4-BE49-F238E27FC236}">
                  <a16:creationId xmlns:a16="http://schemas.microsoft.com/office/drawing/2014/main" id="{CC04B236-B916-C1BF-30CC-8E67F05B0B49}"/>
                </a:ext>
              </a:extLst>
            </p:cNvPr>
            <p:cNvCxnSpPr>
              <a:endCxn id="19" idx="2"/>
            </p:cNvCxnSpPr>
            <p:nvPr/>
          </p:nvCxnSpPr>
          <p:spPr bwMode="auto">
            <a:xfrm>
              <a:off x="1895789" y="4299693"/>
              <a:ext cx="587492" cy="0"/>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Oval 18">
              <a:extLst>
                <a:ext uri="{FF2B5EF4-FFF2-40B4-BE49-F238E27FC236}">
                  <a16:creationId xmlns:a16="http://schemas.microsoft.com/office/drawing/2014/main" id="{9D05A6FE-6BAD-5432-B33E-4D2AB25F7D2B}"/>
                </a:ext>
              </a:extLst>
            </p:cNvPr>
            <p:cNvSpPr/>
            <p:nvPr/>
          </p:nvSpPr>
          <p:spPr bwMode="auto">
            <a:xfrm>
              <a:off x="2483281" y="3956793"/>
              <a:ext cx="1443195" cy="685800"/>
            </a:xfrm>
            <a:prstGeom prst="ellipse">
              <a:avLst/>
            </a:prstGeom>
            <a:solidFill>
              <a:srgbClr val="FFD5D5"/>
            </a:solidFill>
            <a:ln w="9525"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Distance </a:t>
              </a:r>
              <a:r>
                <a:rPr kumimoji="0" lang="el-GR" b="0" i="0" u="none" strike="noStrike" cap="none" normalizeH="0" baseline="0" dirty="0">
                  <a:ln>
                    <a:noFill/>
                  </a:ln>
                  <a:solidFill>
                    <a:schemeClr val="tx1"/>
                  </a:solidFill>
                  <a:effectLst/>
                  <a:latin typeface="Tahoma" pitchFamily="34" charset="0"/>
                </a:rPr>
                <a:t>δ</a:t>
              </a:r>
              <a:r>
                <a:rPr kumimoji="0" lang="en-US" b="0" i="0" u="none" strike="noStrike" cap="none" normalizeH="0" baseline="0" dirty="0">
                  <a:ln>
                    <a:noFill/>
                  </a:ln>
                  <a:solidFill>
                    <a:schemeClr val="tx1"/>
                  </a:solidFill>
                  <a:effectLst/>
                  <a:latin typeface="Tahoma" pitchFamily="34" charset="0"/>
                </a:rPr>
                <a:t>(G,S) </a:t>
              </a:r>
            </a:p>
          </p:txBody>
        </p:sp>
        <p:cxnSp>
          <p:nvCxnSpPr>
            <p:cNvPr id="20" name="Straight Arrow Connector 19">
              <a:extLst>
                <a:ext uri="{FF2B5EF4-FFF2-40B4-BE49-F238E27FC236}">
                  <a16:creationId xmlns:a16="http://schemas.microsoft.com/office/drawing/2014/main" id="{AA4D57B2-B02E-1307-532A-0BA0860D308B}"/>
                </a:ext>
              </a:extLst>
            </p:cNvPr>
            <p:cNvCxnSpPr>
              <a:stCxn id="27" idx="6"/>
              <a:endCxn id="6" idx="1"/>
            </p:cNvCxnSpPr>
            <p:nvPr/>
          </p:nvCxnSpPr>
          <p:spPr bwMode="auto">
            <a:xfrm>
              <a:off x="3835873" y="3488078"/>
              <a:ext cx="543050" cy="5537"/>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E6F09216-D345-6649-E343-04A1DFF87DF7}"/>
                </a:ext>
              </a:extLst>
            </p:cNvPr>
            <p:cNvCxnSpPr>
              <a:stCxn id="6" idx="0"/>
            </p:cNvCxnSpPr>
            <p:nvPr/>
          </p:nvCxnSpPr>
          <p:spPr bwMode="auto">
            <a:xfrm flipH="1" flipV="1">
              <a:off x="3841463" y="2715101"/>
              <a:ext cx="1108960" cy="435614"/>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a:extLst>
                <a:ext uri="{FF2B5EF4-FFF2-40B4-BE49-F238E27FC236}">
                  <a16:creationId xmlns:a16="http://schemas.microsoft.com/office/drawing/2014/main" id="{2254A69B-398F-B363-CA8C-0578B7E70D69}"/>
                </a:ext>
              </a:extLst>
            </p:cNvPr>
            <p:cNvCxnSpPr>
              <a:stCxn id="16" idx="4"/>
              <a:endCxn id="27" idx="1"/>
            </p:cNvCxnSpPr>
            <p:nvPr/>
          </p:nvCxnSpPr>
          <p:spPr bwMode="auto">
            <a:xfrm>
              <a:off x="3155392" y="3049414"/>
              <a:ext cx="212187" cy="244690"/>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B5D31CD4-F30C-E7A6-761F-782E87CF4349}"/>
                </a:ext>
              </a:extLst>
            </p:cNvPr>
            <p:cNvCxnSpPr>
              <a:stCxn id="6" idx="2"/>
              <a:endCxn id="19" idx="6"/>
            </p:cNvCxnSpPr>
            <p:nvPr/>
          </p:nvCxnSpPr>
          <p:spPr bwMode="auto">
            <a:xfrm flipH="1">
              <a:off x="3926476" y="3836515"/>
              <a:ext cx="1023947" cy="463178"/>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 name="Group 8">
              <a:extLst>
                <a:ext uri="{FF2B5EF4-FFF2-40B4-BE49-F238E27FC236}">
                  <a16:creationId xmlns:a16="http://schemas.microsoft.com/office/drawing/2014/main" id="{2DEF31AF-ED78-FAA7-559B-A2B01252FF1D}"/>
                </a:ext>
              </a:extLst>
            </p:cNvPr>
            <p:cNvGrpSpPr/>
            <p:nvPr/>
          </p:nvGrpSpPr>
          <p:grpSpPr>
            <a:xfrm>
              <a:off x="3287233" y="3213758"/>
              <a:ext cx="548640" cy="548640"/>
              <a:chOff x="5824235" y="3228292"/>
              <a:chExt cx="548640" cy="548640"/>
            </a:xfrm>
          </p:grpSpPr>
          <p:sp>
            <p:nvSpPr>
              <p:cNvPr id="27" name="Oval 26">
                <a:extLst>
                  <a:ext uri="{FF2B5EF4-FFF2-40B4-BE49-F238E27FC236}">
                    <a16:creationId xmlns:a16="http://schemas.microsoft.com/office/drawing/2014/main" id="{DD3CDE01-0679-2CEF-E2B2-9015356F37D4}"/>
                  </a:ext>
                </a:extLst>
              </p:cNvPr>
              <p:cNvSpPr/>
              <p:nvPr/>
            </p:nvSpPr>
            <p:spPr bwMode="auto">
              <a:xfrm>
                <a:off x="5824235" y="3228292"/>
                <a:ext cx="548640" cy="548640"/>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28" name="Oval 27">
                <a:extLst>
                  <a:ext uri="{FF2B5EF4-FFF2-40B4-BE49-F238E27FC236}">
                    <a16:creationId xmlns:a16="http://schemas.microsoft.com/office/drawing/2014/main" id="{6D8ED3F7-85C4-6889-603B-C828A61DAD4A}"/>
                  </a:ext>
                </a:extLst>
              </p:cNvPr>
              <p:cNvSpPr/>
              <p:nvPr/>
            </p:nvSpPr>
            <p:spPr bwMode="auto">
              <a:xfrm>
                <a:off x="5911103" y="3314677"/>
                <a:ext cx="374904" cy="370815"/>
              </a:xfrm>
              <a:prstGeom prst="ellipse">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cxnSp>
          <p:nvCxnSpPr>
            <p:cNvPr id="37" name="Straight Arrow Connector 36">
              <a:extLst>
                <a:ext uri="{FF2B5EF4-FFF2-40B4-BE49-F238E27FC236}">
                  <a16:creationId xmlns:a16="http://schemas.microsoft.com/office/drawing/2014/main" id="{5ED6D189-AC8D-D430-F133-97F7E5CCF1C7}"/>
                </a:ext>
              </a:extLst>
            </p:cNvPr>
            <p:cNvCxnSpPr>
              <a:endCxn id="6" idx="0"/>
            </p:cNvCxnSpPr>
            <p:nvPr/>
          </p:nvCxnSpPr>
          <p:spPr bwMode="auto">
            <a:xfrm>
              <a:off x="4939570" y="2281558"/>
              <a:ext cx="10853" cy="869157"/>
            </a:xfrm>
            <a:prstGeom prst="straightConnector1">
              <a:avLst/>
            </a:prstGeom>
            <a:solidFill>
              <a:schemeClr val="accent1"/>
            </a:solidFill>
            <a:ln w="25400" cap="flat" cmpd="sng" algn="ctr">
              <a:solidFill>
                <a:schemeClr val="tx1"/>
              </a:solidFill>
              <a:prstDash val="dash"/>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Arrow Connector 39">
              <a:extLst>
                <a:ext uri="{FF2B5EF4-FFF2-40B4-BE49-F238E27FC236}">
                  <a16:creationId xmlns:a16="http://schemas.microsoft.com/office/drawing/2014/main" id="{0DBFB288-5C4F-98C6-7E7A-78BA5AA70284}"/>
                </a:ext>
              </a:extLst>
            </p:cNvPr>
            <p:cNvCxnSpPr>
              <a:stCxn id="4" idx="0"/>
            </p:cNvCxnSpPr>
            <p:nvPr/>
          </p:nvCxnSpPr>
          <p:spPr bwMode="auto">
            <a:xfrm flipV="1">
              <a:off x="1333500" y="2237134"/>
              <a:ext cx="0" cy="157552"/>
            </a:xfrm>
            <a:prstGeom prst="straightConnector1">
              <a:avLst/>
            </a:prstGeom>
            <a:solidFill>
              <a:schemeClr val="accent1"/>
            </a:solidFill>
            <a:ln w="25400" cap="flat" cmpd="sng" algn="ctr">
              <a:solidFill>
                <a:schemeClr val="tx1"/>
              </a:solidFill>
              <a:prstDash val="dash"/>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Arrow Connector 43">
              <a:extLst>
                <a:ext uri="{FF2B5EF4-FFF2-40B4-BE49-F238E27FC236}">
                  <a16:creationId xmlns:a16="http://schemas.microsoft.com/office/drawing/2014/main" id="{6BC55489-E806-C67F-D018-D5708D52F2E9}"/>
                </a:ext>
              </a:extLst>
            </p:cNvPr>
            <p:cNvCxnSpPr>
              <a:stCxn id="19" idx="0"/>
              <a:endCxn id="27" idx="3"/>
            </p:cNvCxnSpPr>
            <p:nvPr/>
          </p:nvCxnSpPr>
          <p:spPr bwMode="auto">
            <a:xfrm flipV="1">
              <a:off x="3204879" y="3682052"/>
              <a:ext cx="162700" cy="274741"/>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Arrow Connector 47">
              <a:extLst>
                <a:ext uri="{FF2B5EF4-FFF2-40B4-BE49-F238E27FC236}">
                  <a16:creationId xmlns:a16="http://schemas.microsoft.com/office/drawing/2014/main" id="{18657264-3C2D-E8C3-9B0B-77F54FD0247A}"/>
                </a:ext>
              </a:extLst>
            </p:cNvPr>
            <p:cNvCxnSpPr/>
            <p:nvPr/>
          </p:nvCxnSpPr>
          <p:spPr bwMode="auto">
            <a:xfrm>
              <a:off x="5516333" y="3498311"/>
              <a:ext cx="543050" cy="5537"/>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Rectangle 48">
              <a:extLst>
                <a:ext uri="{FF2B5EF4-FFF2-40B4-BE49-F238E27FC236}">
                  <a16:creationId xmlns:a16="http://schemas.microsoft.com/office/drawing/2014/main" id="{52D2A4AC-5283-81FC-F750-92CD58EDE5EC}"/>
                </a:ext>
              </a:extLst>
            </p:cNvPr>
            <p:cNvSpPr/>
            <p:nvPr/>
          </p:nvSpPr>
          <p:spPr bwMode="auto">
            <a:xfrm>
              <a:off x="1263262" y="3169692"/>
              <a:ext cx="1978665" cy="685800"/>
            </a:xfrm>
            <a:prstGeom prst="rect">
              <a:avLst/>
            </a:prstGeom>
            <a:noFill/>
            <a:ln w="9525"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Optimization of the joint loss function</a:t>
              </a:r>
            </a:p>
          </p:txBody>
        </p:sp>
        <p:sp>
          <p:nvSpPr>
            <p:cNvPr id="50" name="Rectangle 49">
              <a:extLst>
                <a:ext uri="{FF2B5EF4-FFF2-40B4-BE49-F238E27FC236}">
                  <a16:creationId xmlns:a16="http://schemas.microsoft.com/office/drawing/2014/main" id="{BA33D26C-6015-C3DE-3BA3-33A53ED1F934}"/>
                </a:ext>
              </a:extLst>
            </p:cNvPr>
            <p:cNvSpPr/>
            <p:nvPr/>
          </p:nvSpPr>
          <p:spPr bwMode="auto">
            <a:xfrm>
              <a:off x="1107950" y="1284404"/>
              <a:ext cx="4356557" cy="889919"/>
            </a:xfrm>
            <a:prstGeom prst="rect">
              <a:avLst/>
            </a:prstGeom>
            <a:noFill/>
            <a:ln w="9525"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Initialization of the generated image either</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dirty="0"/>
                <a:t>by copying of the content image or</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a:ln>
                    <a:noFill/>
                  </a:ln>
                  <a:solidFill>
                    <a:schemeClr val="tx1"/>
                  </a:solidFill>
                  <a:effectLst/>
                  <a:latin typeface="Tahoma" pitchFamily="34" charset="0"/>
                </a:rPr>
                <a:t>randomly</a:t>
              </a:r>
            </a:p>
          </p:txBody>
        </p:sp>
      </p:grpSp>
      <p:cxnSp>
        <p:nvCxnSpPr>
          <p:cNvPr id="54" name="Straight Arrow Connector 53">
            <a:extLst>
              <a:ext uri="{FF2B5EF4-FFF2-40B4-BE49-F238E27FC236}">
                <a16:creationId xmlns:a16="http://schemas.microsoft.com/office/drawing/2014/main" id="{66BDB276-44CC-4F8D-2CF5-744642FF2217}"/>
              </a:ext>
            </a:extLst>
          </p:cNvPr>
          <p:cNvCxnSpPr/>
          <p:nvPr/>
        </p:nvCxnSpPr>
        <p:spPr bwMode="auto">
          <a:xfrm>
            <a:off x="7886635" y="1869760"/>
            <a:ext cx="0" cy="1148692"/>
          </a:xfrm>
          <a:prstGeom prst="straightConnector1">
            <a:avLst/>
          </a:prstGeom>
          <a:solidFill>
            <a:schemeClr val="accent1"/>
          </a:solidFill>
          <a:ln w="25400" cap="flat" cmpd="sng" algn="ctr">
            <a:solidFill>
              <a:schemeClr val="tx1"/>
            </a:solidFill>
            <a:prstDash val="dash"/>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a:extLst>
              <a:ext uri="{FF2B5EF4-FFF2-40B4-BE49-F238E27FC236}">
                <a16:creationId xmlns:a16="http://schemas.microsoft.com/office/drawing/2014/main" id="{02344309-DC79-A148-D986-06D4DEB2CF42}"/>
              </a:ext>
            </a:extLst>
          </p:cNvPr>
          <p:cNvCxnSpPr/>
          <p:nvPr/>
        </p:nvCxnSpPr>
        <p:spPr bwMode="auto">
          <a:xfrm>
            <a:off x="5085539" y="1851070"/>
            <a:ext cx="2801096" cy="37381"/>
          </a:xfrm>
          <a:prstGeom prst="straightConnector1">
            <a:avLst/>
          </a:prstGeom>
          <a:solidFill>
            <a:schemeClr val="accent1"/>
          </a:solidFill>
          <a:ln w="25400" cap="flat" cmpd="sng" algn="ctr">
            <a:solidFill>
              <a:schemeClr val="tx1"/>
            </a:solidFill>
            <a:prstDash val="dash"/>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43772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E52C-4AEE-663A-099D-744D627FA557}"/>
              </a:ext>
            </a:extLst>
          </p:cNvPr>
          <p:cNvSpPr>
            <a:spLocks noGrp="1"/>
          </p:cNvSpPr>
          <p:nvPr>
            <p:ph type="title"/>
          </p:nvPr>
        </p:nvSpPr>
        <p:spPr/>
        <p:txBody>
          <a:bodyPr/>
          <a:lstStyle/>
          <a:p>
            <a:r>
              <a:rPr lang="en-US" dirty="0"/>
              <a:t>The Process of NST 			(1/2)</a:t>
            </a:r>
          </a:p>
        </p:txBody>
      </p:sp>
      <p:sp>
        <p:nvSpPr>
          <p:cNvPr id="3" name="Content Placeholder 2">
            <a:extLst>
              <a:ext uri="{FF2B5EF4-FFF2-40B4-BE49-F238E27FC236}">
                <a16:creationId xmlns:a16="http://schemas.microsoft.com/office/drawing/2014/main" id="{1406DB3B-5792-C6E1-DE9D-B51634AFCA46}"/>
              </a:ext>
            </a:extLst>
          </p:cNvPr>
          <p:cNvSpPr>
            <a:spLocks noGrp="1"/>
          </p:cNvSpPr>
          <p:nvPr>
            <p:ph idx="1"/>
          </p:nvPr>
        </p:nvSpPr>
        <p:spPr>
          <a:xfrm>
            <a:off x="434975" y="1098321"/>
            <a:ext cx="8251823" cy="2768829"/>
          </a:xfrm>
        </p:spPr>
        <p:txBody>
          <a:bodyPr/>
          <a:lstStyle/>
          <a:p>
            <a:r>
              <a:rPr lang="en-US" dirty="0"/>
              <a:t>The process of NST assumes a generated image G and a sample style image S.</a:t>
            </a:r>
          </a:p>
          <a:p>
            <a:r>
              <a:rPr lang="en-US" dirty="0"/>
              <a:t>The image G is fed through the CNN, and network activations are sampled at a late convolution layer of the VGG-19 architecture. </a:t>
            </a:r>
          </a:p>
          <a:p>
            <a:r>
              <a:rPr lang="en-US" dirty="0"/>
              <a:t>Let C(G) be the resulting output sample, called the 'content' of the input G.</a:t>
            </a:r>
          </a:p>
          <a:p>
            <a:r>
              <a:rPr lang="en-US" dirty="0"/>
              <a:t>The style image S is then fed through the same CNN, and network activations are sampled at the early to middle layers of the CNN.</a:t>
            </a:r>
          </a:p>
          <a:p>
            <a:r>
              <a:rPr lang="en-US" dirty="0"/>
              <a:t>These activations are encoded into a </a:t>
            </a:r>
            <a:r>
              <a:rPr lang="en-US" dirty="0" err="1"/>
              <a:t>Gramian</a:t>
            </a:r>
            <a:r>
              <a:rPr lang="en-US" dirty="0"/>
              <a:t> matrix representation, call it S(G) to denote the 'style' of S.</a:t>
            </a:r>
          </a:p>
          <a:p>
            <a:endParaRPr lang="en-US" dirty="0"/>
          </a:p>
        </p:txBody>
      </p:sp>
      <p:sp>
        <p:nvSpPr>
          <p:cNvPr id="4" name="Thought Bubble: Cloud 3">
            <a:extLst>
              <a:ext uri="{FF2B5EF4-FFF2-40B4-BE49-F238E27FC236}">
                <a16:creationId xmlns:a16="http://schemas.microsoft.com/office/drawing/2014/main" id="{96AA6212-59A2-5170-2F97-DE68D2DA445B}"/>
              </a:ext>
            </a:extLst>
          </p:cNvPr>
          <p:cNvSpPr/>
          <p:nvPr/>
        </p:nvSpPr>
        <p:spPr bwMode="auto">
          <a:xfrm>
            <a:off x="5373682" y="4039965"/>
            <a:ext cx="2743200" cy="813478"/>
          </a:xfrm>
          <a:prstGeom prst="cloudCallout">
            <a:avLst>
              <a:gd name="adj1" fmla="val -27034"/>
              <a:gd name="adj2" fmla="val -68804"/>
            </a:avLst>
          </a:prstGeom>
          <a:noFill/>
          <a:ln w="9525" cap="flat" cmpd="sng" algn="ctr">
            <a:solidFill>
              <a:srgbClr val="FF0000"/>
            </a:solidFill>
            <a:prstDash val="solid"/>
            <a:miter lim="800000"/>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FF0000"/>
                </a:solidFill>
                <a:effectLst/>
                <a:latin typeface="Tahoma" pitchFamily="34" charset="0"/>
              </a:rPr>
              <a:t>See style matrix later in this lecture</a:t>
            </a:r>
          </a:p>
        </p:txBody>
      </p:sp>
    </p:spTree>
    <p:extLst>
      <p:ext uri="{BB962C8B-B14F-4D97-AF65-F5344CB8AC3E}">
        <p14:creationId xmlns:p14="http://schemas.microsoft.com/office/powerpoint/2010/main" val="5669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52A31-6A09-4445-88B3-097199CF8F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61AE6F-43DB-28E9-45A3-6B42C01C4B0C}"/>
              </a:ext>
            </a:extLst>
          </p:cNvPr>
          <p:cNvSpPr>
            <a:spLocks noGrp="1"/>
          </p:cNvSpPr>
          <p:nvPr>
            <p:ph type="title"/>
          </p:nvPr>
        </p:nvSpPr>
        <p:spPr/>
        <p:txBody>
          <a:bodyPr/>
          <a:lstStyle/>
          <a:p>
            <a:r>
              <a:rPr lang="en-US" dirty="0"/>
              <a:t>The Process of NST 			(2/2)</a:t>
            </a:r>
          </a:p>
        </p:txBody>
      </p:sp>
      <p:sp>
        <p:nvSpPr>
          <p:cNvPr id="3" name="Content Placeholder 2">
            <a:extLst>
              <a:ext uri="{FF2B5EF4-FFF2-40B4-BE49-F238E27FC236}">
                <a16:creationId xmlns:a16="http://schemas.microsoft.com/office/drawing/2014/main" id="{02AF239C-B78F-BBDA-9761-3193AA3527C5}"/>
              </a:ext>
            </a:extLst>
          </p:cNvPr>
          <p:cNvSpPr>
            <a:spLocks noGrp="1"/>
          </p:cNvSpPr>
          <p:nvPr>
            <p:ph idx="1"/>
          </p:nvPr>
        </p:nvSpPr>
        <p:spPr>
          <a:xfrm>
            <a:off x="434975" y="1098321"/>
            <a:ext cx="8251823" cy="2768829"/>
          </a:xfrm>
        </p:spPr>
        <p:txBody>
          <a:bodyPr/>
          <a:lstStyle/>
          <a:p>
            <a:r>
              <a:rPr lang="en-US" dirty="0"/>
              <a:t>The goal of NST is to generate image G that exhibits the content of C applied with the style of S, i.e. as much closer to C(G) = C(C) and S(G) = S(S).</a:t>
            </a:r>
          </a:p>
          <a:p>
            <a:r>
              <a:rPr lang="en-US" dirty="0"/>
              <a:t>An iterative optimization (usually gradient descent) then gradually updates G to minimize the loss function error:</a:t>
            </a:r>
          </a:p>
          <a:p>
            <a:endParaRPr lang="en-US" dirty="0"/>
          </a:p>
          <a:p>
            <a:pPr marL="0" indent="0">
              <a:buNone/>
            </a:pPr>
            <a:r>
              <a:rPr lang="en-US" dirty="0"/>
              <a:t>	J(G) = || C(G) - C(C) || + k || S(G) - S(S) ||</a:t>
            </a:r>
          </a:p>
          <a:p>
            <a:endParaRPr lang="en-US" dirty="0"/>
          </a:p>
          <a:p>
            <a:r>
              <a:rPr lang="en-US" dirty="0"/>
              <a:t>where || X1 – X2 || is the L2 (Euclidean) distance and the constant k controls the level of the stylization effect by changing </a:t>
            </a:r>
            <a:r>
              <a:rPr lang="en-US" dirty="0" err="1"/>
              <a:t>th</a:t>
            </a:r>
            <a:r>
              <a:rPr lang="en-US" dirty="0"/>
              <a:t> e proportion between the content and the style loss functions. </a:t>
            </a:r>
          </a:p>
        </p:txBody>
      </p:sp>
    </p:spTree>
    <p:extLst>
      <p:ext uri="{BB962C8B-B14F-4D97-AF65-F5344CB8AC3E}">
        <p14:creationId xmlns:p14="http://schemas.microsoft.com/office/powerpoint/2010/main" val="1718912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7B15E-6BEB-BB61-9E30-D6417973DF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3E654E-CD5F-ADEC-ECF6-E922E99BC28D}"/>
              </a:ext>
            </a:extLst>
          </p:cNvPr>
          <p:cNvSpPr>
            <a:spLocks noGrp="1"/>
          </p:cNvSpPr>
          <p:nvPr>
            <p:ph type="title"/>
          </p:nvPr>
        </p:nvSpPr>
        <p:spPr/>
        <p:txBody>
          <a:bodyPr/>
          <a:lstStyle/>
          <a:p>
            <a:r>
              <a:rPr lang="en-US" dirty="0"/>
              <a:t>Neural Style Transfer Training</a:t>
            </a:r>
          </a:p>
        </p:txBody>
      </p:sp>
      <p:sp>
        <p:nvSpPr>
          <p:cNvPr id="3" name="Content Placeholder 2">
            <a:extLst>
              <a:ext uri="{FF2B5EF4-FFF2-40B4-BE49-F238E27FC236}">
                <a16:creationId xmlns:a16="http://schemas.microsoft.com/office/drawing/2014/main" id="{3A746CCA-397D-3514-7C24-9A936F71AE10}"/>
              </a:ext>
            </a:extLst>
          </p:cNvPr>
          <p:cNvSpPr>
            <a:spLocks noGrp="1"/>
          </p:cNvSpPr>
          <p:nvPr>
            <p:ph idx="1"/>
          </p:nvPr>
        </p:nvSpPr>
        <p:spPr>
          <a:xfrm>
            <a:off x="762000" y="1136153"/>
            <a:ext cx="7924800" cy="2871193"/>
          </a:xfrm>
        </p:spPr>
        <p:txBody>
          <a:bodyPr/>
          <a:lstStyle/>
          <a:p>
            <a:r>
              <a:rPr lang="en-US" dirty="0"/>
              <a:t>A generated image G is initially approximated by adding a small amount of white noise to initialized generated image and feeding it through the CNN. </a:t>
            </a:r>
          </a:p>
          <a:p>
            <a:r>
              <a:rPr lang="en-US" dirty="0"/>
              <a:t>Then we successively backpropagate this loss through the network with the CNN weights fixed in order to update the pixels of G.</a:t>
            </a:r>
          </a:p>
          <a:p>
            <a:r>
              <a:rPr lang="en-US" dirty="0"/>
              <a:t>After several thousand epochs of training, an G (hopefully) emerges that matches the style of S and the content of C.</a:t>
            </a:r>
          </a:p>
          <a:p>
            <a:r>
              <a:rPr lang="en-US" dirty="0"/>
              <a:t>Algorithms are typically implemented for GPUs, so that training takes a few minutes.</a:t>
            </a:r>
          </a:p>
        </p:txBody>
      </p:sp>
    </p:spTree>
    <p:extLst>
      <p:ext uri="{BB962C8B-B14F-4D97-AF65-F5344CB8AC3E}">
        <p14:creationId xmlns:p14="http://schemas.microsoft.com/office/powerpoint/2010/main" val="1107460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96E39-0A04-7CF6-F22E-44DF0A52BD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09A462-8145-14E3-F58A-DE4E2BED42EF}"/>
              </a:ext>
            </a:extLst>
          </p:cNvPr>
          <p:cNvSpPr>
            <a:spLocks noGrp="1"/>
          </p:cNvSpPr>
          <p:nvPr>
            <p:ph type="title"/>
          </p:nvPr>
        </p:nvSpPr>
        <p:spPr/>
        <p:txBody>
          <a:bodyPr/>
          <a:lstStyle/>
          <a:p>
            <a:r>
              <a:rPr lang="en-US" dirty="0"/>
              <a:t>The most important in NST Training</a:t>
            </a:r>
          </a:p>
        </p:txBody>
      </p:sp>
      <p:sp>
        <p:nvSpPr>
          <p:cNvPr id="3" name="Content Placeholder 2">
            <a:extLst>
              <a:ext uri="{FF2B5EF4-FFF2-40B4-BE49-F238E27FC236}">
                <a16:creationId xmlns:a16="http://schemas.microsoft.com/office/drawing/2014/main" id="{C27D3B28-575F-81A3-90DA-7DCF08D321C4}"/>
              </a:ext>
            </a:extLst>
          </p:cNvPr>
          <p:cNvSpPr>
            <a:spLocks noGrp="1"/>
          </p:cNvSpPr>
          <p:nvPr>
            <p:ph idx="1"/>
          </p:nvPr>
        </p:nvSpPr>
        <p:spPr>
          <a:xfrm>
            <a:off x="762000" y="1200150"/>
            <a:ext cx="7848600" cy="1042393"/>
          </a:xfrm>
        </p:spPr>
        <p:txBody>
          <a:bodyPr/>
          <a:lstStyle/>
          <a:p>
            <a:r>
              <a:rPr lang="en-US" dirty="0"/>
              <a:t>Training a style transfer model requires two networks: </a:t>
            </a:r>
          </a:p>
          <a:p>
            <a:pPr lvl="1"/>
            <a:r>
              <a:rPr lang="en-US" dirty="0"/>
              <a:t>a pre-trained feature extractor (can be a pre-trained model trained on ImageNet- VGG in </a:t>
            </a:r>
            <a:r>
              <a:rPr lang="en-US" dirty="0" err="1"/>
              <a:t>TensorFlowand</a:t>
            </a:r>
            <a:r>
              <a:rPr lang="en-US" dirty="0"/>
              <a:t>) </a:t>
            </a:r>
          </a:p>
          <a:p>
            <a:pPr lvl="1"/>
            <a:r>
              <a:rPr lang="en-US" dirty="0"/>
              <a:t>a transfer network.</a:t>
            </a:r>
          </a:p>
        </p:txBody>
      </p:sp>
      <p:sp>
        <p:nvSpPr>
          <p:cNvPr id="4" name="Rectangle 3">
            <a:extLst>
              <a:ext uri="{FF2B5EF4-FFF2-40B4-BE49-F238E27FC236}">
                <a16:creationId xmlns:a16="http://schemas.microsoft.com/office/drawing/2014/main" id="{B356B8B1-1E39-3343-D6CA-104244C3342C}"/>
              </a:ext>
            </a:extLst>
          </p:cNvPr>
          <p:cNvSpPr/>
          <p:nvPr/>
        </p:nvSpPr>
        <p:spPr bwMode="auto">
          <a:xfrm>
            <a:off x="1393827" y="3105150"/>
            <a:ext cx="6172200" cy="914400"/>
          </a:xfrm>
          <a:prstGeom prst="rect">
            <a:avLst/>
          </a:prstGeom>
          <a:no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85750" marR="0" indent="-285750" defTabSz="914400" rtl="0" eaLnBrk="1" fontAlgn="base" latinLnBrk="0" hangingPunct="1">
              <a:lnSpc>
                <a:spcPct val="100000"/>
              </a:lnSpc>
              <a:spcBef>
                <a:spcPct val="0"/>
              </a:spcBef>
              <a:spcAft>
                <a:spcPct val="0"/>
              </a:spcAft>
              <a:buClr>
                <a:srgbClr val="002060"/>
              </a:buClr>
              <a:buSzTx/>
              <a:buFont typeface="Wingdings" panose="05000000000000000000" pitchFamily="2" charset="2"/>
              <a:buChar char="§"/>
              <a:tabLst/>
            </a:pPr>
            <a:r>
              <a:rPr kumimoji="0" lang="en-US" sz="2000" b="0" i="0" u="none" strike="noStrike" cap="none" normalizeH="0" baseline="0" dirty="0">
                <a:ln>
                  <a:noFill/>
                </a:ln>
                <a:solidFill>
                  <a:schemeClr val="tx1"/>
                </a:solidFill>
                <a:effectLst/>
                <a:latin typeface="Tahoma" pitchFamily="34" charset="0"/>
              </a:rPr>
              <a:t>Image features play the major role in NST. </a:t>
            </a:r>
          </a:p>
          <a:p>
            <a:pPr marL="285750" marR="0" indent="-285750" defTabSz="914400" rtl="0" eaLnBrk="1" fontAlgn="base" latinLnBrk="0" hangingPunct="1">
              <a:lnSpc>
                <a:spcPct val="100000"/>
              </a:lnSpc>
              <a:spcBef>
                <a:spcPct val="0"/>
              </a:spcBef>
              <a:spcAft>
                <a:spcPct val="0"/>
              </a:spcAft>
              <a:buClr>
                <a:srgbClr val="002060"/>
              </a:buClr>
              <a:buSzTx/>
              <a:buFont typeface="Wingdings" panose="05000000000000000000" pitchFamily="2" charset="2"/>
              <a:buChar char="§"/>
              <a:tabLst/>
            </a:pPr>
            <a:r>
              <a:rPr kumimoji="0" lang="en-US" sz="2000" b="0" i="0" u="none" strike="noStrike" cap="none" normalizeH="0" baseline="0" dirty="0">
                <a:ln>
                  <a:noFill/>
                </a:ln>
                <a:solidFill>
                  <a:schemeClr val="tx1"/>
                </a:solidFill>
                <a:effectLst/>
                <a:latin typeface="Tahoma" pitchFamily="34" charset="0"/>
              </a:rPr>
              <a:t>Images themselves make no sense to the model.</a:t>
            </a:r>
          </a:p>
        </p:txBody>
      </p:sp>
    </p:spTree>
    <p:extLst>
      <p:ext uri="{BB962C8B-B14F-4D97-AF65-F5344CB8AC3E}">
        <p14:creationId xmlns:p14="http://schemas.microsoft.com/office/powerpoint/2010/main" val="554648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375AF-F110-7F41-DFE1-7ABD6DE2D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BB8D25-7566-F10E-971B-552E1E822D53}"/>
              </a:ext>
            </a:extLst>
          </p:cNvPr>
          <p:cNvSpPr>
            <a:spLocks noGrp="1"/>
          </p:cNvSpPr>
          <p:nvPr>
            <p:ph type="title"/>
          </p:nvPr>
        </p:nvSpPr>
        <p:spPr/>
        <p:txBody>
          <a:bodyPr/>
          <a:lstStyle/>
          <a:p>
            <a:r>
              <a:rPr lang="en-US" dirty="0"/>
              <a:t>Neural Style Transfer Cost Function</a:t>
            </a:r>
          </a:p>
        </p:txBody>
      </p:sp>
      <p:grpSp>
        <p:nvGrpSpPr>
          <p:cNvPr id="21" name="Group 20">
            <a:extLst>
              <a:ext uri="{FF2B5EF4-FFF2-40B4-BE49-F238E27FC236}">
                <a16:creationId xmlns:a16="http://schemas.microsoft.com/office/drawing/2014/main" id="{2E97A373-03D8-A8B1-C6BD-DA0A78496CAB}"/>
              </a:ext>
            </a:extLst>
          </p:cNvPr>
          <p:cNvGrpSpPr/>
          <p:nvPr/>
        </p:nvGrpSpPr>
        <p:grpSpPr>
          <a:xfrm>
            <a:off x="403227" y="938779"/>
            <a:ext cx="4168773" cy="3959062"/>
            <a:chOff x="403227" y="938779"/>
            <a:chExt cx="4168773" cy="3959062"/>
          </a:xfrm>
        </p:grpSpPr>
        <p:pic>
          <p:nvPicPr>
            <p:cNvPr id="7" name="Picture 6" descr="A collage of pictures of a city&#10;&#10;Description automatically generated">
              <a:extLst>
                <a:ext uri="{FF2B5EF4-FFF2-40B4-BE49-F238E27FC236}">
                  <a16:creationId xmlns:a16="http://schemas.microsoft.com/office/drawing/2014/main" id="{EB34D402-996E-87B6-67B3-EBB97BC5A6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223" t="55659" r="28814"/>
            <a:stretch/>
          </p:blipFill>
          <p:spPr>
            <a:xfrm>
              <a:off x="1449477" y="3154546"/>
              <a:ext cx="2111374" cy="1423392"/>
            </a:xfrm>
            <a:prstGeom prst="rect">
              <a:avLst/>
            </a:prstGeom>
          </p:spPr>
        </p:pic>
        <p:pic>
          <p:nvPicPr>
            <p:cNvPr id="8" name="Picture 7" descr="A collage of pictures of a city&#10;&#10;Description automatically generated">
              <a:extLst>
                <a:ext uri="{FF2B5EF4-FFF2-40B4-BE49-F238E27FC236}">
                  <a16:creationId xmlns:a16="http://schemas.microsoft.com/office/drawing/2014/main" id="{1301B0EF-BF07-5D4A-2627-88BA30B7EF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811" r="55932" b="53835"/>
            <a:stretch/>
          </p:blipFill>
          <p:spPr>
            <a:xfrm>
              <a:off x="2590802" y="1263765"/>
              <a:ext cx="1981198" cy="1295400"/>
            </a:xfrm>
            <a:prstGeom prst="rect">
              <a:avLst/>
            </a:prstGeom>
          </p:spPr>
        </p:pic>
        <p:pic>
          <p:nvPicPr>
            <p:cNvPr id="9" name="Picture 8" descr="A collage of pictures of a city&#10;&#10;Description automatically generated">
              <a:extLst>
                <a:ext uri="{FF2B5EF4-FFF2-40B4-BE49-F238E27FC236}">
                  <a16:creationId xmlns:a16="http://schemas.microsoft.com/office/drawing/2014/main" id="{268132ED-1446-4950-4F69-4B1F329B331A}"/>
                </a:ext>
              </a:extLst>
            </p:cNvPr>
            <p:cNvPicPr>
              <a:picLocks noChangeAspect="1"/>
            </p:cNvPicPr>
            <p:nvPr/>
          </p:nvPicPr>
          <p:blipFill rotWithShape="1">
            <a:blip r:embed="rId2">
              <a:extLst>
                <a:ext uri="{28A0092B-C50C-407E-A947-70E740481C1C}">
                  <a14:useLocalDpi xmlns:a14="http://schemas.microsoft.com/office/drawing/2010/main" val="0"/>
                </a:ext>
              </a:extLst>
            </a:blip>
            <a:srcRect l="54237" t="8185" r="1695" b="56209"/>
            <a:stretch/>
          </p:blipFill>
          <p:spPr>
            <a:xfrm>
              <a:off x="403227" y="1301865"/>
              <a:ext cx="1981200" cy="1219200"/>
            </a:xfrm>
            <a:prstGeom prst="rect">
              <a:avLst/>
            </a:prstGeom>
          </p:spPr>
        </p:pic>
        <p:cxnSp>
          <p:nvCxnSpPr>
            <p:cNvPr id="10" name="Straight Arrow Connector 9">
              <a:extLst>
                <a:ext uri="{FF2B5EF4-FFF2-40B4-BE49-F238E27FC236}">
                  <a16:creationId xmlns:a16="http://schemas.microsoft.com/office/drawing/2014/main" id="{3E00BF12-DC5E-6174-009C-4F252EFDA50E}"/>
                </a:ext>
              </a:extLst>
            </p:cNvPr>
            <p:cNvCxnSpPr/>
            <p:nvPr/>
          </p:nvCxnSpPr>
          <p:spPr bwMode="auto">
            <a:xfrm>
              <a:off x="1449477" y="2619549"/>
              <a:ext cx="836523" cy="465193"/>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4E27D68E-A2A0-EC2E-71BA-54B440D89BE3}"/>
                </a:ext>
              </a:extLst>
            </p:cNvPr>
            <p:cNvCxnSpPr/>
            <p:nvPr/>
          </p:nvCxnSpPr>
          <p:spPr bwMode="auto">
            <a:xfrm flipH="1">
              <a:off x="2667000" y="2619549"/>
              <a:ext cx="708027" cy="465193"/>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ectangle 18">
              <a:extLst>
                <a:ext uri="{FF2B5EF4-FFF2-40B4-BE49-F238E27FC236}">
                  <a16:creationId xmlns:a16="http://schemas.microsoft.com/office/drawing/2014/main" id="{11341989-448A-A16D-788E-03586DE4B1DD}"/>
                </a:ext>
              </a:extLst>
            </p:cNvPr>
            <p:cNvSpPr/>
            <p:nvPr/>
          </p:nvSpPr>
          <p:spPr bwMode="auto">
            <a:xfrm>
              <a:off x="876300" y="938779"/>
              <a:ext cx="3048000" cy="374231"/>
            </a:xfrm>
            <a:prstGeom prst="rect">
              <a:avLst/>
            </a:prstGeom>
            <a:noFill/>
            <a:ln w="9525"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Content C                  Style S</a:t>
              </a:r>
            </a:p>
          </p:txBody>
        </p:sp>
        <p:sp>
          <p:nvSpPr>
            <p:cNvPr id="20" name="Rectangle 19">
              <a:extLst>
                <a:ext uri="{FF2B5EF4-FFF2-40B4-BE49-F238E27FC236}">
                  <a16:creationId xmlns:a16="http://schemas.microsoft.com/office/drawing/2014/main" id="{8E80465B-5A8F-E136-6238-0E2132AB761B}"/>
                </a:ext>
              </a:extLst>
            </p:cNvPr>
            <p:cNvSpPr/>
            <p:nvPr/>
          </p:nvSpPr>
          <p:spPr bwMode="auto">
            <a:xfrm>
              <a:off x="1393827" y="4523610"/>
              <a:ext cx="2247900" cy="374231"/>
            </a:xfrm>
            <a:prstGeom prst="rect">
              <a:avLst/>
            </a:prstGeom>
            <a:noFill/>
            <a:ln w="9525"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Generated image G</a:t>
              </a:r>
            </a:p>
          </p:txBody>
        </p:sp>
      </p:grpSp>
      <p:grpSp>
        <p:nvGrpSpPr>
          <p:cNvPr id="13" name="Group 12">
            <a:extLst>
              <a:ext uri="{FF2B5EF4-FFF2-40B4-BE49-F238E27FC236}">
                <a16:creationId xmlns:a16="http://schemas.microsoft.com/office/drawing/2014/main" id="{760D1651-81BA-72B8-CB2E-450D441CAB3A}"/>
              </a:ext>
            </a:extLst>
          </p:cNvPr>
          <p:cNvGrpSpPr/>
          <p:nvPr/>
        </p:nvGrpSpPr>
        <p:grpSpPr>
          <a:xfrm>
            <a:off x="4114800" y="2682286"/>
            <a:ext cx="4595567" cy="1841324"/>
            <a:chOff x="4114800" y="2682286"/>
            <a:chExt cx="4595567" cy="1841324"/>
          </a:xfrm>
        </p:grpSpPr>
        <p:graphicFrame>
          <p:nvGraphicFramePr>
            <p:cNvPr id="23" name="Object 22">
              <a:extLst>
                <a:ext uri="{FF2B5EF4-FFF2-40B4-BE49-F238E27FC236}">
                  <a16:creationId xmlns:a16="http://schemas.microsoft.com/office/drawing/2014/main" id="{9207C733-AC2A-1295-A8B1-5359CCB1B861}"/>
                </a:ext>
              </a:extLst>
            </p:cNvPr>
            <p:cNvGraphicFramePr>
              <a:graphicFrameLocks noChangeAspect="1"/>
            </p:cNvGraphicFramePr>
            <p:nvPr>
              <p:extLst>
                <p:ext uri="{D42A27DB-BD31-4B8C-83A1-F6EECF244321}">
                  <p14:modId xmlns:p14="http://schemas.microsoft.com/office/powerpoint/2010/main" val="1036493094"/>
                </p:ext>
              </p:extLst>
            </p:nvPr>
          </p:nvGraphicFramePr>
          <p:xfrm>
            <a:off x="4114800" y="2682286"/>
            <a:ext cx="4595567" cy="490538"/>
          </p:xfrm>
          <a:graphic>
            <a:graphicData uri="http://schemas.openxmlformats.org/presentationml/2006/ole">
              <mc:AlternateContent xmlns:mc="http://schemas.openxmlformats.org/markup-compatibility/2006">
                <mc:Choice xmlns:v="urn:schemas-microsoft-com:vml" Requires="v">
                  <p:oleObj name="Equation" r:id="rId3" imgW="2260440" imgH="241200" progId="Equation.DSMT4">
                    <p:embed/>
                  </p:oleObj>
                </mc:Choice>
                <mc:Fallback>
                  <p:oleObj name="Equation" r:id="rId3" imgW="2260440" imgH="241200" progId="Equation.DSMT4">
                    <p:embed/>
                    <p:pic>
                      <p:nvPicPr>
                        <p:cNvPr id="0" name=""/>
                        <p:cNvPicPr/>
                        <p:nvPr/>
                      </p:nvPicPr>
                      <p:blipFill>
                        <a:blip r:embed="rId4"/>
                        <a:stretch>
                          <a:fillRect/>
                        </a:stretch>
                      </p:blipFill>
                      <p:spPr>
                        <a:xfrm>
                          <a:off x="4114800" y="2682286"/>
                          <a:ext cx="4595567" cy="490538"/>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C3C7572C-A963-7DED-E29C-36A6249AC9C6}"/>
                </a:ext>
              </a:extLst>
            </p:cNvPr>
            <p:cNvSpPr txBox="1"/>
            <p:nvPr/>
          </p:nvSpPr>
          <p:spPr>
            <a:xfrm>
              <a:off x="4800600" y="3600280"/>
              <a:ext cx="3200400" cy="923330"/>
            </a:xfrm>
            <a:prstGeom prst="rect">
              <a:avLst/>
            </a:prstGeom>
            <a:noFill/>
            <a:ln w="12700">
              <a:solidFill>
                <a:srgbClr val="FF0000"/>
              </a:solidFill>
            </a:ln>
          </p:spPr>
          <p:txBody>
            <a:bodyPr wrap="square" rtlCol="0">
              <a:spAutoFit/>
            </a:bodyPr>
            <a:lstStyle/>
            <a:p>
              <a:r>
                <a:rPr lang="en-US" dirty="0">
                  <a:solidFill>
                    <a:srgbClr val="FF0000"/>
                  </a:solidFill>
                </a:rPr>
                <a:t>Coefficients </a:t>
              </a:r>
              <a:r>
                <a:rPr lang="el-GR" dirty="0">
                  <a:solidFill>
                    <a:srgbClr val="FF0000"/>
                  </a:solidFill>
                </a:rPr>
                <a:t>α</a:t>
              </a:r>
              <a:r>
                <a:rPr lang="en-US" dirty="0">
                  <a:solidFill>
                    <a:srgbClr val="FF0000"/>
                  </a:solidFill>
                </a:rPr>
                <a:t> and </a:t>
              </a:r>
              <a:r>
                <a:rPr lang="el-GR" dirty="0">
                  <a:solidFill>
                    <a:srgbClr val="FF0000"/>
                  </a:solidFill>
                </a:rPr>
                <a:t>β</a:t>
              </a:r>
              <a:r>
                <a:rPr lang="en-US" dirty="0">
                  <a:solidFill>
                    <a:srgbClr val="FF0000"/>
                  </a:solidFill>
                </a:rPr>
                <a:t> set the  proportion of similarity to the content and the style image</a:t>
              </a:r>
            </a:p>
          </p:txBody>
        </p:sp>
        <p:cxnSp>
          <p:nvCxnSpPr>
            <p:cNvPr id="4" name="Straight Arrow Connector 3">
              <a:extLst>
                <a:ext uri="{FF2B5EF4-FFF2-40B4-BE49-F238E27FC236}">
                  <a16:creationId xmlns:a16="http://schemas.microsoft.com/office/drawing/2014/main" id="{ECCA7119-A532-D746-D7A6-5D11BC56D881}"/>
                </a:ext>
              </a:extLst>
            </p:cNvPr>
            <p:cNvCxnSpPr/>
            <p:nvPr/>
          </p:nvCxnSpPr>
          <p:spPr bwMode="auto">
            <a:xfrm flipV="1">
              <a:off x="7162800" y="3154546"/>
              <a:ext cx="76200" cy="378525"/>
            </a:xfrm>
            <a:prstGeom prst="straightConnector1">
              <a:avLst/>
            </a:prstGeom>
            <a:solidFill>
              <a:schemeClr val="accent1"/>
            </a:solidFill>
            <a:ln w="2540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927BF157-D41B-83DB-6236-3AF2E11C4E01}"/>
                </a:ext>
              </a:extLst>
            </p:cNvPr>
            <p:cNvCxnSpPr/>
            <p:nvPr/>
          </p:nvCxnSpPr>
          <p:spPr bwMode="auto">
            <a:xfrm flipH="1" flipV="1">
              <a:off x="5257800" y="3105150"/>
              <a:ext cx="76200" cy="378525"/>
            </a:xfrm>
            <a:prstGeom prst="straightConnector1">
              <a:avLst/>
            </a:prstGeom>
            <a:solidFill>
              <a:schemeClr val="accent1"/>
            </a:solidFill>
            <a:ln w="2540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233568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8640D-AB5D-F004-0C56-11ECE83E97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71715D-526C-4277-D3A3-2214D4C5BD5F}"/>
              </a:ext>
            </a:extLst>
          </p:cNvPr>
          <p:cNvSpPr>
            <a:spLocks noGrp="1"/>
          </p:cNvSpPr>
          <p:nvPr>
            <p:ph type="title"/>
          </p:nvPr>
        </p:nvSpPr>
        <p:spPr>
          <a:xfrm>
            <a:off x="914400" y="285750"/>
            <a:ext cx="5692773" cy="490538"/>
          </a:xfrm>
        </p:spPr>
        <p:txBody>
          <a:bodyPr/>
          <a:lstStyle/>
          <a:p>
            <a:r>
              <a:rPr lang="en-US" dirty="0"/>
              <a:t>Generate a Morphed Image G</a:t>
            </a:r>
          </a:p>
        </p:txBody>
      </p:sp>
      <p:sp>
        <p:nvSpPr>
          <p:cNvPr id="3" name="Content Placeholder 2">
            <a:extLst>
              <a:ext uri="{FF2B5EF4-FFF2-40B4-BE49-F238E27FC236}">
                <a16:creationId xmlns:a16="http://schemas.microsoft.com/office/drawing/2014/main" id="{AAE87B26-06F5-DCE6-455A-E56038CF1818}"/>
              </a:ext>
            </a:extLst>
          </p:cNvPr>
          <p:cNvSpPr>
            <a:spLocks noGrp="1"/>
          </p:cNvSpPr>
          <p:nvPr>
            <p:ph idx="1"/>
          </p:nvPr>
        </p:nvSpPr>
        <p:spPr>
          <a:xfrm>
            <a:off x="369887" y="1098815"/>
            <a:ext cx="5661025" cy="2616429"/>
          </a:xfrm>
        </p:spPr>
        <p:txBody>
          <a:bodyPr/>
          <a:lstStyle/>
          <a:p>
            <a:r>
              <a:rPr lang="en-US" dirty="0"/>
              <a:t>Initiate a generated image G, randomly or from the content image C.</a:t>
            </a:r>
          </a:p>
          <a:p>
            <a:r>
              <a:rPr lang="en-US" dirty="0"/>
              <a:t>Run iterations to minimize cost function</a:t>
            </a:r>
          </a:p>
          <a:p>
            <a:endParaRPr lang="en-US" dirty="0"/>
          </a:p>
          <a:p>
            <a:endParaRPr lang="en-US" dirty="0"/>
          </a:p>
          <a:p>
            <a:pPr>
              <a:buClr>
                <a:schemeClr val="bg1"/>
              </a:buClr>
            </a:pPr>
            <a:r>
              <a:rPr lang="en-US" dirty="0"/>
              <a:t>using the gradient descent method</a:t>
            </a:r>
          </a:p>
          <a:p>
            <a:pPr>
              <a:buClr>
                <a:schemeClr val="bg1"/>
              </a:buClr>
            </a:pPr>
            <a:endParaRPr lang="en-US" dirty="0"/>
          </a:p>
          <a:p>
            <a:pPr>
              <a:buClr>
                <a:schemeClr val="bg1"/>
              </a:buClr>
            </a:pPr>
            <a:endParaRPr lang="en-US" dirty="0"/>
          </a:p>
          <a:p>
            <a:pPr>
              <a:buClr>
                <a:schemeClr val="bg1"/>
              </a:buClr>
            </a:pPr>
            <a:endParaRPr lang="en-US" dirty="0"/>
          </a:p>
          <a:p>
            <a:pPr>
              <a:buClr>
                <a:schemeClr val="bg1"/>
              </a:buClr>
            </a:pPr>
            <a:endParaRPr lang="en-US" dirty="0"/>
          </a:p>
          <a:p>
            <a:pPr>
              <a:buClr>
                <a:schemeClr val="bg1"/>
              </a:buClr>
            </a:pPr>
            <a:endParaRPr lang="en-US" dirty="0"/>
          </a:p>
          <a:p>
            <a:pPr>
              <a:buClr>
                <a:schemeClr val="bg1"/>
              </a:buClr>
            </a:pPr>
            <a:r>
              <a:rPr lang="en-US" dirty="0"/>
              <a:t>or other optimization methods</a:t>
            </a:r>
          </a:p>
        </p:txBody>
      </p:sp>
      <p:graphicFrame>
        <p:nvGraphicFramePr>
          <p:cNvPr id="4" name="Object 3">
            <a:extLst>
              <a:ext uri="{FF2B5EF4-FFF2-40B4-BE49-F238E27FC236}">
                <a16:creationId xmlns:a16="http://schemas.microsoft.com/office/drawing/2014/main" id="{D008ADB6-AD52-4937-4EC1-FF7D559A84AC}"/>
              </a:ext>
            </a:extLst>
          </p:cNvPr>
          <p:cNvGraphicFramePr>
            <a:graphicFrameLocks noChangeAspect="1"/>
          </p:cNvGraphicFramePr>
          <p:nvPr>
            <p:extLst>
              <p:ext uri="{D42A27DB-BD31-4B8C-83A1-F6EECF244321}">
                <p14:modId xmlns:p14="http://schemas.microsoft.com/office/powerpoint/2010/main" val="3968455662"/>
              </p:ext>
            </p:extLst>
          </p:nvPr>
        </p:nvGraphicFramePr>
        <p:xfrm>
          <a:off x="533401" y="2173770"/>
          <a:ext cx="4355307" cy="464866"/>
        </p:xfrm>
        <a:graphic>
          <a:graphicData uri="http://schemas.openxmlformats.org/presentationml/2006/ole">
            <mc:AlternateContent xmlns:mc="http://schemas.openxmlformats.org/markup-compatibility/2006">
              <mc:Choice xmlns:v="urn:schemas-microsoft-com:vml" Requires="v">
                <p:oleObj name="Equation" r:id="rId2" imgW="4595072" imgH="491023" progId="Equation.DSMT4">
                  <p:embed/>
                </p:oleObj>
              </mc:Choice>
              <mc:Fallback>
                <p:oleObj name="Equation" r:id="rId2" imgW="4595072" imgH="491023" progId="Equation.DSMT4">
                  <p:embed/>
                  <p:pic>
                    <p:nvPicPr>
                      <p:cNvPr id="0" name=""/>
                      <p:cNvPicPr/>
                      <p:nvPr/>
                    </p:nvPicPr>
                    <p:blipFill>
                      <a:blip r:embed="rId3"/>
                      <a:stretch>
                        <a:fillRect/>
                      </a:stretch>
                    </p:blipFill>
                    <p:spPr>
                      <a:xfrm>
                        <a:off x="533401" y="2173770"/>
                        <a:ext cx="4355307" cy="464866"/>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E99E025-AD26-E141-D496-377CEA2BB234}"/>
              </a:ext>
            </a:extLst>
          </p:cNvPr>
          <p:cNvGraphicFramePr>
            <a:graphicFrameLocks noChangeAspect="1"/>
          </p:cNvGraphicFramePr>
          <p:nvPr>
            <p:extLst>
              <p:ext uri="{D42A27DB-BD31-4B8C-83A1-F6EECF244321}">
                <p14:modId xmlns:p14="http://schemas.microsoft.com/office/powerpoint/2010/main" val="3226020249"/>
              </p:ext>
            </p:extLst>
          </p:nvPr>
        </p:nvGraphicFramePr>
        <p:xfrm>
          <a:off x="1447800" y="3044649"/>
          <a:ext cx="2362200" cy="1337883"/>
        </p:xfrm>
        <a:graphic>
          <a:graphicData uri="http://schemas.openxmlformats.org/presentationml/2006/ole">
            <mc:AlternateContent xmlns:mc="http://schemas.openxmlformats.org/markup-compatibility/2006">
              <mc:Choice xmlns:v="urn:schemas-microsoft-com:vml" Requires="v">
                <p:oleObj name="Equation" r:id="rId4" imgW="1434960" imgH="812520" progId="Equation.DSMT4">
                  <p:embed/>
                </p:oleObj>
              </mc:Choice>
              <mc:Fallback>
                <p:oleObj name="Equation" r:id="rId4" imgW="1434960" imgH="812520" progId="Equation.DSMT4">
                  <p:embed/>
                  <p:pic>
                    <p:nvPicPr>
                      <p:cNvPr id="0" name=""/>
                      <p:cNvPicPr/>
                      <p:nvPr/>
                    </p:nvPicPr>
                    <p:blipFill>
                      <a:blip r:embed="rId5"/>
                      <a:stretch>
                        <a:fillRect/>
                      </a:stretch>
                    </p:blipFill>
                    <p:spPr>
                      <a:xfrm>
                        <a:off x="1447800" y="3044649"/>
                        <a:ext cx="2362200" cy="133788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327DF928-69A0-924B-F10F-73C3C23B4B30}"/>
              </a:ext>
            </a:extLst>
          </p:cNvPr>
          <p:cNvPicPr>
            <a:picLocks noChangeAspect="1"/>
          </p:cNvPicPr>
          <p:nvPr/>
        </p:nvPicPr>
        <p:blipFill rotWithShape="1">
          <a:blip r:embed="rId6"/>
          <a:srcRect l="14865" t="70900" r="53604" b="9807"/>
          <a:stretch/>
        </p:blipFill>
        <p:spPr>
          <a:xfrm>
            <a:off x="6210300" y="80340"/>
            <a:ext cx="2753050" cy="943903"/>
          </a:xfrm>
          <a:prstGeom prst="rect">
            <a:avLst/>
          </a:prstGeom>
        </p:spPr>
      </p:pic>
      <p:pic>
        <p:nvPicPr>
          <p:cNvPr id="7" name="Picture 6">
            <a:extLst>
              <a:ext uri="{FF2B5EF4-FFF2-40B4-BE49-F238E27FC236}">
                <a16:creationId xmlns:a16="http://schemas.microsoft.com/office/drawing/2014/main" id="{7639C736-C592-033E-1345-A307AD865624}"/>
              </a:ext>
            </a:extLst>
          </p:cNvPr>
          <p:cNvPicPr>
            <a:picLocks noChangeAspect="1"/>
          </p:cNvPicPr>
          <p:nvPr/>
        </p:nvPicPr>
        <p:blipFill rotWithShape="1">
          <a:blip r:embed="rId6"/>
          <a:srcRect l="76577" t="10257" r="9910" b="12573"/>
          <a:stretch/>
        </p:blipFill>
        <p:spPr>
          <a:xfrm>
            <a:off x="6969960" y="1098815"/>
            <a:ext cx="1326976" cy="3950038"/>
          </a:xfrm>
          <a:prstGeom prst="rect">
            <a:avLst/>
          </a:prstGeom>
        </p:spPr>
      </p:pic>
      <p:cxnSp>
        <p:nvCxnSpPr>
          <p:cNvPr id="8" name="Straight Arrow Connector 7">
            <a:extLst>
              <a:ext uri="{FF2B5EF4-FFF2-40B4-BE49-F238E27FC236}">
                <a16:creationId xmlns:a16="http://schemas.microsoft.com/office/drawing/2014/main" id="{F54D7FED-F70E-F6C7-2E9A-E5686B4BC7C3}"/>
              </a:ext>
            </a:extLst>
          </p:cNvPr>
          <p:cNvCxnSpPr/>
          <p:nvPr/>
        </p:nvCxnSpPr>
        <p:spPr bwMode="auto">
          <a:xfrm>
            <a:off x="5638800" y="1370096"/>
            <a:ext cx="1219200" cy="0"/>
          </a:xfrm>
          <a:prstGeom prst="straightConnector1">
            <a:avLst/>
          </a:prstGeom>
          <a:solidFill>
            <a:schemeClr val="accent1"/>
          </a:solidFill>
          <a:ln w="3810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E9026F65-DB0C-9AE2-E5DD-BA2B29D61C14}"/>
              </a:ext>
            </a:extLst>
          </p:cNvPr>
          <p:cNvCxnSpPr/>
          <p:nvPr/>
        </p:nvCxnSpPr>
        <p:spPr bwMode="auto">
          <a:xfrm>
            <a:off x="6714281" y="1643548"/>
            <a:ext cx="0" cy="2985602"/>
          </a:xfrm>
          <a:prstGeom prst="straightConnector1">
            <a:avLst/>
          </a:prstGeom>
          <a:solidFill>
            <a:schemeClr val="accent1"/>
          </a:solidFill>
          <a:ln w="3810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08803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E73F9-E8D4-6910-93A8-70EDB4DC4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E6AABC-3ADB-B4BA-9A92-A2298E15980B}"/>
              </a:ext>
            </a:extLst>
          </p:cNvPr>
          <p:cNvSpPr>
            <a:spLocks noGrp="1"/>
          </p:cNvSpPr>
          <p:nvPr>
            <p:ph type="title"/>
          </p:nvPr>
        </p:nvSpPr>
        <p:spPr/>
        <p:txBody>
          <a:bodyPr/>
          <a:lstStyle/>
          <a:p>
            <a:r>
              <a:rPr lang="en-US" dirty="0"/>
              <a:t>Content Cost Function</a:t>
            </a:r>
          </a:p>
        </p:txBody>
      </p:sp>
      <p:sp>
        <p:nvSpPr>
          <p:cNvPr id="3" name="Content Placeholder 2">
            <a:extLst>
              <a:ext uri="{FF2B5EF4-FFF2-40B4-BE49-F238E27FC236}">
                <a16:creationId xmlns:a16="http://schemas.microsoft.com/office/drawing/2014/main" id="{084D5D80-26DA-1C40-3B88-4BA0AF9F3AFC}"/>
              </a:ext>
            </a:extLst>
          </p:cNvPr>
          <p:cNvSpPr>
            <a:spLocks noGrp="1"/>
          </p:cNvSpPr>
          <p:nvPr>
            <p:ph idx="1"/>
          </p:nvPr>
        </p:nvSpPr>
        <p:spPr>
          <a:xfrm>
            <a:off x="446088" y="2038350"/>
            <a:ext cx="8251823" cy="1066800"/>
          </a:xfrm>
        </p:spPr>
        <p:txBody>
          <a:bodyPr/>
          <a:lstStyle/>
          <a:p>
            <a:r>
              <a:rPr lang="en-US" dirty="0"/>
              <a:t>Suppose you  use hidden layer [s] to compute content cost.</a:t>
            </a:r>
          </a:p>
          <a:p>
            <a:r>
              <a:rPr lang="en-US" dirty="0"/>
              <a:t>Use pretrained convolutional network (e.g. VGG network).</a:t>
            </a:r>
          </a:p>
          <a:p>
            <a:r>
              <a:rPr lang="en-US" dirty="0"/>
              <a:t>Let A</a:t>
            </a:r>
            <a:r>
              <a:rPr lang="en-US" baseline="30000" dirty="0"/>
              <a:t>[s](C) </a:t>
            </a:r>
            <a:r>
              <a:rPr lang="en-US" dirty="0"/>
              <a:t>and A</a:t>
            </a:r>
            <a:r>
              <a:rPr lang="en-US" baseline="30000" dirty="0"/>
              <a:t>[s](G)</a:t>
            </a:r>
            <a:r>
              <a:rPr lang="en-US" dirty="0"/>
              <a:t> be the activation of layer [s] on the images.</a:t>
            </a:r>
          </a:p>
          <a:p>
            <a:r>
              <a:rPr lang="en-US" dirty="0"/>
              <a:t>If A</a:t>
            </a:r>
            <a:r>
              <a:rPr lang="en-US" baseline="30000" dirty="0"/>
              <a:t>[s](C) </a:t>
            </a:r>
            <a:r>
              <a:rPr lang="en-US" dirty="0"/>
              <a:t>and A</a:t>
            </a:r>
            <a:r>
              <a:rPr lang="en-US" baseline="30000" dirty="0"/>
              <a:t>[s](G)</a:t>
            </a:r>
            <a:r>
              <a:rPr lang="en-US" dirty="0"/>
              <a:t> are similar, both images have similar content</a:t>
            </a:r>
          </a:p>
        </p:txBody>
      </p:sp>
      <p:graphicFrame>
        <p:nvGraphicFramePr>
          <p:cNvPr id="6" name="Object 5">
            <a:extLst>
              <a:ext uri="{FF2B5EF4-FFF2-40B4-BE49-F238E27FC236}">
                <a16:creationId xmlns:a16="http://schemas.microsoft.com/office/drawing/2014/main" id="{2D395E5C-3736-1035-B3AB-37B44B1978F4}"/>
              </a:ext>
            </a:extLst>
          </p:cNvPr>
          <p:cNvGraphicFramePr>
            <a:graphicFrameLocks noChangeAspect="1"/>
          </p:cNvGraphicFramePr>
          <p:nvPr>
            <p:extLst>
              <p:ext uri="{D42A27DB-BD31-4B8C-83A1-F6EECF244321}">
                <p14:modId xmlns:p14="http://schemas.microsoft.com/office/powerpoint/2010/main" val="1857692454"/>
              </p:ext>
            </p:extLst>
          </p:nvPr>
        </p:nvGraphicFramePr>
        <p:xfrm>
          <a:off x="2057400" y="3513930"/>
          <a:ext cx="4514138" cy="853282"/>
        </p:xfrm>
        <a:graphic>
          <a:graphicData uri="http://schemas.openxmlformats.org/presentationml/2006/ole">
            <mc:AlternateContent xmlns:mc="http://schemas.openxmlformats.org/markup-compatibility/2006">
              <mc:Choice xmlns:v="urn:schemas-microsoft-com:vml" Requires="v">
                <p:oleObj name="Equation" r:id="rId2" imgW="2082600" imgH="393480" progId="Equation.DSMT4">
                  <p:embed/>
                </p:oleObj>
              </mc:Choice>
              <mc:Fallback>
                <p:oleObj name="Equation" r:id="rId2" imgW="2082600" imgH="393480" progId="Equation.DSMT4">
                  <p:embed/>
                  <p:pic>
                    <p:nvPicPr>
                      <p:cNvPr id="0" name=""/>
                      <p:cNvPicPr/>
                      <p:nvPr/>
                    </p:nvPicPr>
                    <p:blipFill>
                      <a:blip r:embed="rId3"/>
                      <a:stretch>
                        <a:fillRect/>
                      </a:stretch>
                    </p:blipFill>
                    <p:spPr>
                      <a:xfrm>
                        <a:off x="2057400" y="3513930"/>
                        <a:ext cx="4514138" cy="853282"/>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497B8E7C-A9B8-27A2-CE98-B63490013EA2}"/>
              </a:ext>
            </a:extLst>
          </p:cNvPr>
          <p:cNvGraphicFramePr>
            <a:graphicFrameLocks noChangeAspect="1"/>
          </p:cNvGraphicFramePr>
          <p:nvPr>
            <p:extLst>
              <p:ext uri="{D42A27DB-BD31-4B8C-83A1-F6EECF244321}">
                <p14:modId xmlns:p14="http://schemas.microsoft.com/office/powerpoint/2010/main" val="3275526178"/>
              </p:ext>
            </p:extLst>
          </p:nvPr>
        </p:nvGraphicFramePr>
        <p:xfrm>
          <a:off x="1676400" y="1218521"/>
          <a:ext cx="5088871" cy="543381"/>
        </p:xfrm>
        <a:graphic>
          <a:graphicData uri="http://schemas.openxmlformats.org/presentationml/2006/ole">
            <mc:AlternateContent xmlns:mc="http://schemas.openxmlformats.org/markup-compatibility/2006">
              <mc:Choice xmlns:v="urn:schemas-microsoft-com:vml" Requires="v">
                <p:oleObj name="Equation" r:id="rId4" imgW="4355782" imgH="465066" progId="Equation.DSMT4">
                  <p:embed/>
                </p:oleObj>
              </mc:Choice>
              <mc:Fallback>
                <p:oleObj name="Equation" r:id="rId4" imgW="4355782" imgH="465066" progId="Equation.DSMT4">
                  <p:embed/>
                  <p:pic>
                    <p:nvPicPr>
                      <p:cNvPr id="0" name=""/>
                      <p:cNvPicPr/>
                      <p:nvPr/>
                    </p:nvPicPr>
                    <p:blipFill>
                      <a:blip r:embed="rId5"/>
                      <a:stretch>
                        <a:fillRect/>
                      </a:stretch>
                    </p:blipFill>
                    <p:spPr>
                      <a:xfrm>
                        <a:off x="1676400" y="1218521"/>
                        <a:ext cx="5088871" cy="543381"/>
                      </a:xfrm>
                      <a:prstGeom prst="rect">
                        <a:avLst/>
                      </a:prstGeom>
                    </p:spPr>
                  </p:pic>
                </p:oleObj>
              </mc:Fallback>
            </mc:AlternateContent>
          </a:graphicData>
        </a:graphic>
      </p:graphicFrame>
    </p:spTree>
    <p:extLst>
      <p:ext uri="{BB962C8B-B14F-4D97-AF65-F5344CB8AC3E}">
        <p14:creationId xmlns:p14="http://schemas.microsoft.com/office/powerpoint/2010/main" val="1562684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9E00B-9EA8-E47E-ECA5-E2C80477B6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C22D3F-75C0-D0D1-DC84-AADE447D6226}"/>
              </a:ext>
            </a:extLst>
          </p:cNvPr>
          <p:cNvSpPr>
            <a:spLocks noGrp="1"/>
          </p:cNvSpPr>
          <p:nvPr>
            <p:ph type="title"/>
          </p:nvPr>
        </p:nvSpPr>
        <p:spPr/>
        <p:txBody>
          <a:bodyPr/>
          <a:lstStyle/>
          <a:p>
            <a:r>
              <a:rPr lang="en-US" dirty="0"/>
              <a:t>Meaning of the “Style” of an Image</a:t>
            </a:r>
          </a:p>
        </p:txBody>
      </p:sp>
      <p:sp>
        <p:nvSpPr>
          <p:cNvPr id="3" name="Content Placeholder 2">
            <a:extLst>
              <a:ext uri="{FF2B5EF4-FFF2-40B4-BE49-F238E27FC236}">
                <a16:creationId xmlns:a16="http://schemas.microsoft.com/office/drawing/2014/main" id="{705155CE-28CE-7423-0675-908E7E68F3AC}"/>
              </a:ext>
            </a:extLst>
          </p:cNvPr>
          <p:cNvSpPr>
            <a:spLocks noGrp="1"/>
          </p:cNvSpPr>
          <p:nvPr>
            <p:ph idx="1"/>
          </p:nvPr>
        </p:nvSpPr>
        <p:spPr>
          <a:xfrm>
            <a:off x="456984" y="2389323"/>
            <a:ext cx="8251823" cy="490538"/>
          </a:xfrm>
        </p:spPr>
        <p:txBody>
          <a:bodyPr/>
          <a:lstStyle/>
          <a:p>
            <a:r>
              <a:rPr lang="en-US" dirty="0"/>
              <a:t>Suppose we use the activation of layer [s] to measure “style”.</a:t>
            </a:r>
          </a:p>
          <a:p>
            <a:r>
              <a:rPr lang="en-US" dirty="0"/>
              <a:t>Let’s define style as correlation between activations across channels.</a:t>
            </a:r>
          </a:p>
        </p:txBody>
      </p:sp>
      <p:grpSp>
        <p:nvGrpSpPr>
          <p:cNvPr id="223" name="Group 222">
            <a:extLst>
              <a:ext uri="{FF2B5EF4-FFF2-40B4-BE49-F238E27FC236}">
                <a16:creationId xmlns:a16="http://schemas.microsoft.com/office/drawing/2014/main" id="{AC41A902-8C89-98EF-DAEB-7E31F02EBA96}"/>
              </a:ext>
            </a:extLst>
          </p:cNvPr>
          <p:cNvGrpSpPr/>
          <p:nvPr/>
        </p:nvGrpSpPr>
        <p:grpSpPr>
          <a:xfrm>
            <a:off x="353585" y="909768"/>
            <a:ext cx="8345559" cy="1161078"/>
            <a:chOff x="353585" y="909768"/>
            <a:chExt cx="8345559" cy="1161078"/>
          </a:xfrm>
        </p:grpSpPr>
        <p:sp>
          <p:nvSpPr>
            <p:cNvPr id="164" name="Cube 163">
              <a:extLst>
                <a:ext uri="{FF2B5EF4-FFF2-40B4-BE49-F238E27FC236}">
                  <a16:creationId xmlns:a16="http://schemas.microsoft.com/office/drawing/2014/main" id="{2D73C145-3092-65A3-1A88-6724F5B9E8BB}"/>
                </a:ext>
              </a:extLst>
            </p:cNvPr>
            <p:cNvSpPr/>
            <p:nvPr/>
          </p:nvSpPr>
          <p:spPr bwMode="auto">
            <a:xfrm>
              <a:off x="1587798" y="909768"/>
              <a:ext cx="1330961" cy="1161078"/>
            </a:xfrm>
            <a:prstGeom prst="cube">
              <a:avLst>
                <a:gd name="adj" fmla="val 30000"/>
              </a:avLst>
            </a:prstGeom>
            <a:solidFill>
              <a:schemeClr val="bg1">
                <a:lumMod val="7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46" name="Cube 145">
              <a:extLst>
                <a:ext uri="{FF2B5EF4-FFF2-40B4-BE49-F238E27FC236}">
                  <a16:creationId xmlns:a16="http://schemas.microsoft.com/office/drawing/2014/main" id="{A575D5A7-50A3-FAFB-CB76-CEC1A57C565A}"/>
                </a:ext>
              </a:extLst>
            </p:cNvPr>
            <p:cNvSpPr/>
            <p:nvPr/>
          </p:nvSpPr>
          <p:spPr bwMode="auto">
            <a:xfrm>
              <a:off x="4764577" y="1215206"/>
              <a:ext cx="738972" cy="677402"/>
            </a:xfrm>
            <a:prstGeom prst="cube">
              <a:avLst>
                <a:gd name="adj" fmla="val 45143"/>
              </a:avLst>
            </a:prstGeom>
            <a:solidFill>
              <a:schemeClr val="bg1">
                <a:lumMod val="7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grpSp>
          <p:nvGrpSpPr>
            <p:cNvPr id="119" name="Group 118">
              <a:extLst>
                <a:ext uri="{FF2B5EF4-FFF2-40B4-BE49-F238E27FC236}">
                  <a16:creationId xmlns:a16="http://schemas.microsoft.com/office/drawing/2014/main" id="{04243891-3E7F-5810-2774-8BCDE3FED874}"/>
                </a:ext>
              </a:extLst>
            </p:cNvPr>
            <p:cNvGrpSpPr/>
            <p:nvPr/>
          </p:nvGrpSpPr>
          <p:grpSpPr>
            <a:xfrm>
              <a:off x="7720095" y="971550"/>
              <a:ext cx="257309" cy="1049369"/>
              <a:chOff x="6201526" y="1646074"/>
              <a:chExt cx="206422" cy="846521"/>
            </a:xfrm>
          </p:grpSpPr>
          <p:sp>
            <p:nvSpPr>
              <p:cNvPr id="122" name="Rectangle 121">
                <a:extLst>
                  <a:ext uri="{FF2B5EF4-FFF2-40B4-BE49-F238E27FC236}">
                    <a16:creationId xmlns:a16="http://schemas.microsoft.com/office/drawing/2014/main" id="{2FD67590-F73B-2409-45F5-B6BCDA14F38B}"/>
                  </a:ext>
                </a:extLst>
              </p:cNvPr>
              <p:cNvSpPr/>
              <p:nvPr/>
            </p:nvSpPr>
            <p:spPr bwMode="auto">
              <a:xfrm>
                <a:off x="6213022" y="1646074"/>
                <a:ext cx="188071" cy="846521"/>
              </a:xfrm>
              <a:prstGeom prst="rect">
                <a:avLst/>
              </a:prstGeom>
              <a:noFill/>
              <a:ln w="38100" cap="flat" cmpd="sng" algn="ctr">
                <a:solidFill>
                  <a:srgbClr val="00B0F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23" name="Oval 122">
                <a:extLst>
                  <a:ext uri="{FF2B5EF4-FFF2-40B4-BE49-F238E27FC236}">
                    <a16:creationId xmlns:a16="http://schemas.microsoft.com/office/drawing/2014/main" id="{1D5C859B-3BAA-3360-44AE-480E3ED91B24}"/>
                  </a:ext>
                </a:extLst>
              </p:cNvPr>
              <p:cNvSpPr/>
              <p:nvPr/>
            </p:nvSpPr>
            <p:spPr bwMode="auto">
              <a:xfrm>
                <a:off x="6248400" y="1661159"/>
                <a:ext cx="115118" cy="108879"/>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124" name="Oval 123">
                <a:extLst>
                  <a:ext uri="{FF2B5EF4-FFF2-40B4-BE49-F238E27FC236}">
                    <a16:creationId xmlns:a16="http://schemas.microsoft.com/office/drawing/2014/main" id="{255BDBEB-084B-B3D7-517B-89BF8AA15697}"/>
                  </a:ext>
                </a:extLst>
              </p:cNvPr>
              <p:cNvSpPr/>
              <p:nvPr/>
            </p:nvSpPr>
            <p:spPr bwMode="auto">
              <a:xfrm>
                <a:off x="6248400" y="1851697"/>
                <a:ext cx="115118" cy="108879"/>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125" name="Oval 124">
                <a:extLst>
                  <a:ext uri="{FF2B5EF4-FFF2-40B4-BE49-F238E27FC236}">
                    <a16:creationId xmlns:a16="http://schemas.microsoft.com/office/drawing/2014/main" id="{13EED84C-26D6-E25B-1CFF-CB3A73BF611D}"/>
                  </a:ext>
                </a:extLst>
              </p:cNvPr>
              <p:cNvSpPr/>
              <p:nvPr/>
            </p:nvSpPr>
            <p:spPr bwMode="auto">
              <a:xfrm>
                <a:off x="6248400" y="2042235"/>
                <a:ext cx="115118" cy="108879"/>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126" name="Oval 125">
                <a:extLst>
                  <a:ext uri="{FF2B5EF4-FFF2-40B4-BE49-F238E27FC236}">
                    <a16:creationId xmlns:a16="http://schemas.microsoft.com/office/drawing/2014/main" id="{E3548A29-7D9F-B2D1-CE07-30728E2B890B}"/>
                  </a:ext>
                </a:extLst>
              </p:cNvPr>
              <p:cNvSpPr/>
              <p:nvPr/>
            </p:nvSpPr>
            <p:spPr bwMode="auto">
              <a:xfrm>
                <a:off x="6248400" y="2347556"/>
                <a:ext cx="115118" cy="108879"/>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127" name="TextBox 126">
                <a:extLst>
                  <a:ext uri="{FF2B5EF4-FFF2-40B4-BE49-F238E27FC236}">
                    <a16:creationId xmlns:a16="http://schemas.microsoft.com/office/drawing/2014/main" id="{179137ED-98D6-6787-D737-6977205AA6D5}"/>
                  </a:ext>
                </a:extLst>
              </p:cNvPr>
              <p:cNvSpPr txBox="1"/>
              <p:nvPr/>
            </p:nvSpPr>
            <p:spPr>
              <a:xfrm>
                <a:off x="6201526" y="2106524"/>
                <a:ext cx="206422" cy="198625"/>
              </a:xfrm>
              <a:prstGeom prst="rect">
                <a:avLst/>
              </a:prstGeom>
              <a:noFill/>
            </p:spPr>
            <p:txBody>
              <a:bodyPr wrap="square" lIns="0" tIns="0" rIns="0" bIns="0" rtlCol="0">
                <a:spAutoFit/>
              </a:bodyPr>
              <a:lstStyle/>
              <a:p>
                <a:pPr algn="ctr"/>
                <a:r>
                  <a:rPr lang="en-US" sz="1600" b="1" dirty="0"/>
                  <a:t>…</a:t>
                </a:r>
              </a:p>
            </p:txBody>
          </p:sp>
        </p:grpSp>
        <p:grpSp>
          <p:nvGrpSpPr>
            <p:cNvPr id="18" name="Group 17">
              <a:extLst>
                <a:ext uri="{FF2B5EF4-FFF2-40B4-BE49-F238E27FC236}">
                  <a16:creationId xmlns:a16="http://schemas.microsoft.com/office/drawing/2014/main" id="{D06D577C-DA0C-1BE7-EA3B-2652899ADD38}"/>
                </a:ext>
              </a:extLst>
            </p:cNvPr>
            <p:cNvGrpSpPr/>
            <p:nvPr/>
          </p:nvGrpSpPr>
          <p:grpSpPr>
            <a:xfrm>
              <a:off x="353585" y="1205885"/>
              <a:ext cx="766407" cy="797069"/>
              <a:chOff x="1530712" y="2520026"/>
              <a:chExt cx="2018211" cy="1951112"/>
            </a:xfrm>
          </p:grpSpPr>
          <p:grpSp>
            <p:nvGrpSpPr>
              <p:cNvPr id="68" name="Group 67">
                <a:extLst>
                  <a:ext uri="{FF2B5EF4-FFF2-40B4-BE49-F238E27FC236}">
                    <a16:creationId xmlns:a16="http://schemas.microsoft.com/office/drawing/2014/main" id="{5344C5CB-B693-6DB3-04D1-CECCD428C65D}"/>
                  </a:ext>
                </a:extLst>
              </p:cNvPr>
              <p:cNvGrpSpPr/>
              <p:nvPr/>
            </p:nvGrpSpPr>
            <p:grpSpPr>
              <a:xfrm>
                <a:off x="1802997" y="2520026"/>
                <a:ext cx="1745926" cy="1643625"/>
                <a:chOff x="1282885" y="2540415"/>
                <a:chExt cx="1964469" cy="1936433"/>
              </a:xfrm>
              <a:solidFill>
                <a:srgbClr val="0070C0"/>
              </a:solidFill>
            </p:grpSpPr>
            <p:sp>
              <p:nvSpPr>
                <p:cNvPr id="97" name="Rectangle 96">
                  <a:extLst>
                    <a:ext uri="{FF2B5EF4-FFF2-40B4-BE49-F238E27FC236}">
                      <a16:creationId xmlns:a16="http://schemas.microsoft.com/office/drawing/2014/main" id="{45253D6E-B0FC-AB73-540A-5F3BD76F3943}"/>
                    </a:ext>
                  </a:extLst>
                </p:cNvPr>
                <p:cNvSpPr/>
                <p:nvPr/>
              </p:nvSpPr>
              <p:spPr bwMode="auto">
                <a:xfrm>
                  <a:off x="1282886" y="2540415"/>
                  <a:ext cx="1964468" cy="1936433"/>
                </a:xfrm>
                <a:prstGeom prst="rect">
                  <a:avLst/>
                </a:prstGeom>
                <a:grpFill/>
                <a:ln w="127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nvGrpSpPr>
                <p:cNvPr id="98" name="Group 97">
                  <a:extLst>
                    <a:ext uri="{FF2B5EF4-FFF2-40B4-BE49-F238E27FC236}">
                      <a16:creationId xmlns:a16="http://schemas.microsoft.com/office/drawing/2014/main" id="{97AD01D3-5C75-DF8E-0298-41560460E283}"/>
                    </a:ext>
                  </a:extLst>
                </p:cNvPr>
                <p:cNvGrpSpPr/>
                <p:nvPr/>
              </p:nvGrpSpPr>
              <p:grpSpPr>
                <a:xfrm>
                  <a:off x="1282885" y="2855864"/>
                  <a:ext cx="1964469" cy="1284208"/>
                  <a:chOff x="1282885" y="2855864"/>
                  <a:chExt cx="1964469" cy="1284208"/>
                </a:xfrm>
                <a:grpFill/>
              </p:grpSpPr>
              <p:cxnSp>
                <p:nvCxnSpPr>
                  <p:cNvPr id="105" name="Straight Connector 104">
                    <a:extLst>
                      <a:ext uri="{FF2B5EF4-FFF2-40B4-BE49-F238E27FC236}">
                        <a16:creationId xmlns:a16="http://schemas.microsoft.com/office/drawing/2014/main" id="{53F4E143-8E38-3740-535D-AA0CB7A9315C}"/>
                      </a:ext>
                    </a:extLst>
                  </p:cNvPr>
                  <p:cNvCxnSpPr/>
                  <p:nvPr/>
                </p:nvCxnSpPr>
                <p:spPr bwMode="auto">
                  <a:xfrm>
                    <a:off x="1282886" y="2855864"/>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6" name="Straight Connector 105">
                    <a:extLst>
                      <a:ext uri="{FF2B5EF4-FFF2-40B4-BE49-F238E27FC236}">
                        <a16:creationId xmlns:a16="http://schemas.microsoft.com/office/drawing/2014/main" id="{EEAD19F4-3EE8-AE23-8F90-C3F81A51CA41}"/>
                      </a:ext>
                    </a:extLst>
                  </p:cNvPr>
                  <p:cNvCxnSpPr/>
                  <p:nvPr/>
                </p:nvCxnSpPr>
                <p:spPr bwMode="auto">
                  <a:xfrm>
                    <a:off x="1282885" y="3176916"/>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7" name="Straight Connector 106">
                    <a:extLst>
                      <a:ext uri="{FF2B5EF4-FFF2-40B4-BE49-F238E27FC236}">
                        <a16:creationId xmlns:a16="http://schemas.microsoft.com/office/drawing/2014/main" id="{1EF9ED96-B7CD-3289-8959-0DE6AA0D4538}"/>
                      </a:ext>
                    </a:extLst>
                  </p:cNvPr>
                  <p:cNvCxnSpPr/>
                  <p:nvPr/>
                </p:nvCxnSpPr>
                <p:spPr bwMode="auto">
                  <a:xfrm>
                    <a:off x="1282886" y="3497968"/>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8" name="Straight Connector 107">
                    <a:extLst>
                      <a:ext uri="{FF2B5EF4-FFF2-40B4-BE49-F238E27FC236}">
                        <a16:creationId xmlns:a16="http://schemas.microsoft.com/office/drawing/2014/main" id="{CDE0B689-E6E0-DFEF-22A4-C98F1278F752}"/>
                      </a:ext>
                    </a:extLst>
                  </p:cNvPr>
                  <p:cNvCxnSpPr/>
                  <p:nvPr/>
                </p:nvCxnSpPr>
                <p:spPr bwMode="auto">
                  <a:xfrm>
                    <a:off x="1282886" y="3819020"/>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9" name="Straight Connector 108">
                    <a:extLst>
                      <a:ext uri="{FF2B5EF4-FFF2-40B4-BE49-F238E27FC236}">
                        <a16:creationId xmlns:a16="http://schemas.microsoft.com/office/drawing/2014/main" id="{42C1A071-0384-70BB-B80A-D4EF7349CCA7}"/>
                      </a:ext>
                    </a:extLst>
                  </p:cNvPr>
                  <p:cNvCxnSpPr/>
                  <p:nvPr/>
                </p:nvCxnSpPr>
                <p:spPr bwMode="auto">
                  <a:xfrm>
                    <a:off x="1282886" y="4140072"/>
                    <a:ext cx="1964468" cy="0"/>
                  </a:xfrm>
                  <a:prstGeom prst="line">
                    <a:avLst/>
                  </a:prstGeom>
                  <a:grpFill/>
                  <a:ln w="12700" cap="flat" cmpd="sng" algn="ctr">
                    <a:solidFill>
                      <a:schemeClr val="tx1"/>
                    </a:solidFill>
                    <a:prstDash val="solid"/>
                    <a:miter lim="800000"/>
                    <a:headEnd type="none" w="med" len="med"/>
                    <a:tailEnd type="none" w="med" len="med"/>
                  </a:ln>
                  <a:effectLst/>
                </p:spPr>
              </p:cxnSp>
            </p:grpSp>
            <p:grpSp>
              <p:nvGrpSpPr>
                <p:cNvPr id="99" name="Group 98">
                  <a:extLst>
                    <a:ext uri="{FF2B5EF4-FFF2-40B4-BE49-F238E27FC236}">
                      <a16:creationId xmlns:a16="http://schemas.microsoft.com/office/drawing/2014/main" id="{6D8EE24F-B861-28F5-84ED-304D3F44A3BE}"/>
                    </a:ext>
                  </a:extLst>
                </p:cNvPr>
                <p:cNvGrpSpPr/>
                <p:nvPr/>
              </p:nvGrpSpPr>
              <p:grpSpPr>
                <a:xfrm rot="5400000">
                  <a:off x="1351219" y="2855410"/>
                  <a:ext cx="1848039" cy="1306457"/>
                  <a:chOff x="4191000" y="1493731"/>
                  <a:chExt cx="1524000" cy="793930"/>
                </a:xfrm>
                <a:grpFill/>
              </p:grpSpPr>
              <p:cxnSp>
                <p:nvCxnSpPr>
                  <p:cNvPr id="100" name="Straight Connector 99">
                    <a:extLst>
                      <a:ext uri="{FF2B5EF4-FFF2-40B4-BE49-F238E27FC236}">
                        <a16:creationId xmlns:a16="http://schemas.microsoft.com/office/drawing/2014/main" id="{12AA8474-946C-67FE-D985-3FB0731F91B9}"/>
                      </a:ext>
                    </a:extLst>
                  </p:cNvPr>
                  <p:cNvCxnSpPr/>
                  <p:nvPr/>
                </p:nvCxnSpPr>
                <p:spPr bwMode="auto">
                  <a:xfrm>
                    <a:off x="4191000" y="1692214"/>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1" name="Straight Connector 100">
                    <a:extLst>
                      <a:ext uri="{FF2B5EF4-FFF2-40B4-BE49-F238E27FC236}">
                        <a16:creationId xmlns:a16="http://schemas.microsoft.com/office/drawing/2014/main" id="{C23DD886-0899-2714-A588-3127E510938A}"/>
                      </a:ext>
                    </a:extLst>
                  </p:cNvPr>
                  <p:cNvCxnSpPr/>
                  <p:nvPr/>
                </p:nvCxnSpPr>
                <p:spPr bwMode="auto">
                  <a:xfrm>
                    <a:off x="4191000" y="1890696"/>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2" name="Straight Connector 101">
                    <a:extLst>
                      <a:ext uri="{FF2B5EF4-FFF2-40B4-BE49-F238E27FC236}">
                        <a16:creationId xmlns:a16="http://schemas.microsoft.com/office/drawing/2014/main" id="{9EA1E693-F335-88C2-B1B3-51F51DB5EC9E}"/>
                      </a:ext>
                    </a:extLst>
                  </p:cNvPr>
                  <p:cNvCxnSpPr/>
                  <p:nvPr/>
                </p:nvCxnSpPr>
                <p:spPr bwMode="auto">
                  <a:xfrm>
                    <a:off x="4191000" y="2089178"/>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3" name="Straight Connector 102">
                    <a:extLst>
                      <a:ext uri="{FF2B5EF4-FFF2-40B4-BE49-F238E27FC236}">
                        <a16:creationId xmlns:a16="http://schemas.microsoft.com/office/drawing/2014/main" id="{E8637716-73E0-3BCC-C0FF-3DF0B24A49E0}"/>
                      </a:ext>
                    </a:extLst>
                  </p:cNvPr>
                  <p:cNvCxnSpPr/>
                  <p:nvPr/>
                </p:nvCxnSpPr>
                <p:spPr bwMode="auto">
                  <a:xfrm>
                    <a:off x="4191000" y="1493731"/>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4" name="Straight Connector 103">
                    <a:extLst>
                      <a:ext uri="{FF2B5EF4-FFF2-40B4-BE49-F238E27FC236}">
                        <a16:creationId xmlns:a16="http://schemas.microsoft.com/office/drawing/2014/main" id="{E6807394-AE16-C16D-DBFF-BF72251B8007}"/>
                      </a:ext>
                    </a:extLst>
                  </p:cNvPr>
                  <p:cNvCxnSpPr/>
                  <p:nvPr/>
                </p:nvCxnSpPr>
                <p:spPr bwMode="auto">
                  <a:xfrm>
                    <a:off x="4191000" y="2287661"/>
                    <a:ext cx="1524000" cy="0"/>
                  </a:xfrm>
                  <a:prstGeom prst="line">
                    <a:avLst/>
                  </a:prstGeom>
                  <a:grpFill/>
                  <a:ln w="12700" cap="flat" cmpd="sng" algn="ctr">
                    <a:solidFill>
                      <a:schemeClr val="tx1"/>
                    </a:solidFill>
                    <a:prstDash val="solid"/>
                    <a:miter lim="800000"/>
                    <a:headEnd type="none" w="med" len="med"/>
                    <a:tailEnd type="none" w="med" len="med"/>
                  </a:ln>
                  <a:effectLst/>
                </p:spPr>
              </p:cxnSp>
            </p:grpSp>
          </p:grpSp>
          <p:grpSp>
            <p:nvGrpSpPr>
              <p:cNvPr id="69" name="Group 68">
                <a:extLst>
                  <a:ext uri="{FF2B5EF4-FFF2-40B4-BE49-F238E27FC236}">
                    <a16:creationId xmlns:a16="http://schemas.microsoft.com/office/drawing/2014/main" id="{C706922F-51B0-5A10-2603-7DFE727B3ADD}"/>
                  </a:ext>
                </a:extLst>
              </p:cNvPr>
              <p:cNvGrpSpPr/>
              <p:nvPr/>
            </p:nvGrpSpPr>
            <p:grpSpPr>
              <a:xfrm>
                <a:off x="1666854" y="2673769"/>
                <a:ext cx="1745926" cy="1643625"/>
                <a:chOff x="1282885" y="2540415"/>
                <a:chExt cx="1964469" cy="1936433"/>
              </a:xfrm>
              <a:solidFill>
                <a:srgbClr val="00B050"/>
              </a:solidFill>
            </p:grpSpPr>
            <p:sp>
              <p:nvSpPr>
                <p:cNvPr id="84" name="Rectangle 83">
                  <a:extLst>
                    <a:ext uri="{FF2B5EF4-FFF2-40B4-BE49-F238E27FC236}">
                      <a16:creationId xmlns:a16="http://schemas.microsoft.com/office/drawing/2014/main" id="{973DF605-F97F-38F0-E475-2833569C92DA}"/>
                    </a:ext>
                  </a:extLst>
                </p:cNvPr>
                <p:cNvSpPr/>
                <p:nvPr/>
              </p:nvSpPr>
              <p:spPr bwMode="auto">
                <a:xfrm>
                  <a:off x="1282886" y="2540415"/>
                  <a:ext cx="1964468" cy="1936433"/>
                </a:xfrm>
                <a:prstGeom prst="rect">
                  <a:avLst/>
                </a:prstGeom>
                <a:grpFill/>
                <a:ln w="127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nvGrpSpPr>
                <p:cNvPr id="85" name="Group 84">
                  <a:extLst>
                    <a:ext uri="{FF2B5EF4-FFF2-40B4-BE49-F238E27FC236}">
                      <a16:creationId xmlns:a16="http://schemas.microsoft.com/office/drawing/2014/main" id="{FF10384D-71BF-39AF-CA94-EF985BB74E2B}"/>
                    </a:ext>
                  </a:extLst>
                </p:cNvPr>
                <p:cNvGrpSpPr/>
                <p:nvPr/>
              </p:nvGrpSpPr>
              <p:grpSpPr>
                <a:xfrm>
                  <a:off x="1282885" y="2855864"/>
                  <a:ext cx="1964469" cy="1284208"/>
                  <a:chOff x="1282885" y="2855864"/>
                  <a:chExt cx="1964469" cy="1284208"/>
                </a:xfrm>
                <a:grpFill/>
              </p:grpSpPr>
              <p:cxnSp>
                <p:nvCxnSpPr>
                  <p:cNvPr id="92" name="Straight Connector 91">
                    <a:extLst>
                      <a:ext uri="{FF2B5EF4-FFF2-40B4-BE49-F238E27FC236}">
                        <a16:creationId xmlns:a16="http://schemas.microsoft.com/office/drawing/2014/main" id="{9185DDAF-0061-1CF8-69EF-6352BC413841}"/>
                      </a:ext>
                    </a:extLst>
                  </p:cNvPr>
                  <p:cNvCxnSpPr/>
                  <p:nvPr/>
                </p:nvCxnSpPr>
                <p:spPr bwMode="auto">
                  <a:xfrm>
                    <a:off x="1282886" y="2855864"/>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93" name="Straight Connector 92">
                    <a:extLst>
                      <a:ext uri="{FF2B5EF4-FFF2-40B4-BE49-F238E27FC236}">
                        <a16:creationId xmlns:a16="http://schemas.microsoft.com/office/drawing/2014/main" id="{2D44505C-E336-980F-6194-741CBDBE91A0}"/>
                      </a:ext>
                    </a:extLst>
                  </p:cNvPr>
                  <p:cNvCxnSpPr/>
                  <p:nvPr/>
                </p:nvCxnSpPr>
                <p:spPr bwMode="auto">
                  <a:xfrm>
                    <a:off x="1282885" y="3176916"/>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94" name="Straight Connector 93">
                    <a:extLst>
                      <a:ext uri="{FF2B5EF4-FFF2-40B4-BE49-F238E27FC236}">
                        <a16:creationId xmlns:a16="http://schemas.microsoft.com/office/drawing/2014/main" id="{E1D5BAC4-9F4A-AEEE-CBA2-53C3C325031F}"/>
                      </a:ext>
                    </a:extLst>
                  </p:cNvPr>
                  <p:cNvCxnSpPr/>
                  <p:nvPr/>
                </p:nvCxnSpPr>
                <p:spPr bwMode="auto">
                  <a:xfrm>
                    <a:off x="1282886" y="3497968"/>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95" name="Straight Connector 94">
                    <a:extLst>
                      <a:ext uri="{FF2B5EF4-FFF2-40B4-BE49-F238E27FC236}">
                        <a16:creationId xmlns:a16="http://schemas.microsoft.com/office/drawing/2014/main" id="{B68C595A-60A7-FB89-FB9C-E7C6CED91A15}"/>
                      </a:ext>
                    </a:extLst>
                  </p:cNvPr>
                  <p:cNvCxnSpPr/>
                  <p:nvPr/>
                </p:nvCxnSpPr>
                <p:spPr bwMode="auto">
                  <a:xfrm>
                    <a:off x="1282886" y="3819020"/>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96" name="Straight Connector 95">
                    <a:extLst>
                      <a:ext uri="{FF2B5EF4-FFF2-40B4-BE49-F238E27FC236}">
                        <a16:creationId xmlns:a16="http://schemas.microsoft.com/office/drawing/2014/main" id="{4A5183BB-CB3F-070E-129D-6C1D5FAC239B}"/>
                      </a:ext>
                    </a:extLst>
                  </p:cNvPr>
                  <p:cNvCxnSpPr/>
                  <p:nvPr/>
                </p:nvCxnSpPr>
                <p:spPr bwMode="auto">
                  <a:xfrm>
                    <a:off x="1282886" y="4140072"/>
                    <a:ext cx="1964468" cy="0"/>
                  </a:xfrm>
                  <a:prstGeom prst="line">
                    <a:avLst/>
                  </a:prstGeom>
                  <a:grpFill/>
                  <a:ln w="12700" cap="flat" cmpd="sng" algn="ctr">
                    <a:solidFill>
                      <a:schemeClr val="tx1"/>
                    </a:solidFill>
                    <a:prstDash val="solid"/>
                    <a:miter lim="800000"/>
                    <a:headEnd type="none" w="med" len="med"/>
                    <a:tailEnd type="none" w="med" len="med"/>
                  </a:ln>
                  <a:effectLst/>
                </p:spPr>
              </p:cxnSp>
            </p:grpSp>
            <p:grpSp>
              <p:nvGrpSpPr>
                <p:cNvPr id="86" name="Group 85">
                  <a:extLst>
                    <a:ext uri="{FF2B5EF4-FFF2-40B4-BE49-F238E27FC236}">
                      <a16:creationId xmlns:a16="http://schemas.microsoft.com/office/drawing/2014/main" id="{5DBA56A4-2C20-588D-D88B-E3DACACFC19F}"/>
                    </a:ext>
                  </a:extLst>
                </p:cNvPr>
                <p:cNvGrpSpPr/>
                <p:nvPr/>
              </p:nvGrpSpPr>
              <p:grpSpPr>
                <a:xfrm rot="5400000">
                  <a:off x="1351219" y="2855410"/>
                  <a:ext cx="1848039" cy="1306457"/>
                  <a:chOff x="4191000" y="1493731"/>
                  <a:chExt cx="1524000" cy="793930"/>
                </a:xfrm>
                <a:grpFill/>
              </p:grpSpPr>
              <p:cxnSp>
                <p:nvCxnSpPr>
                  <p:cNvPr id="87" name="Straight Connector 86">
                    <a:extLst>
                      <a:ext uri="{FF2B5EF4-FFF2-40B4-BE49-F238E27FC236}">
                        <a16:creationId xmlns:a16="http://schemas.microsoft.com/office/drawing/2014/main" id="{A81B72DA-4804-0543-A45A-8E67C92D7FAD}"/>
                      </a:ext>
                    </a:extLst>
                  </p:cNvPr>
                  <p:cNvCxnSpPr/>
                  <p:nvPr/>
                </p:nvCxnSpPr>
                <p:spPr bwMode="auto">
                  <a:xfrm>
                    <a:off x="4191000" y="1692214"/>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88" name="Straight Connector 87">
                    <a:extLst>
                      <a:ext uri="{FF2B5EF4-FFF2-40B4-BE49-F238E27FC236}">
                        <a16:creationId xmlns:a16="http://schemas.microsoft.com/office/drawing/2014/main" id="{7CED3451-F2E7-4F67-A00C-6F588A02FE16}"/>
                      </a:ext>
                    </a:extLst>
                  </p:cNvPr>
                  <p:cNvCxnSpPr/>
                  <p:nvPr/>
                </p:nvCxnSpPr>
                <p:spPr bwMode="auto">
                  <a:xfrm>
                    <a:off x="4191000" y="1890696"/>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89" name="Straight Connector 88">
                    <a:extLst>
                      <a:ext uri="{FF2B5EF4-FFF2-40B4-BE49-F238E27FC236}">
                        <a16:creationId xmlns:a16="http://schemas.microsoft.com/office/drawing/2014/main" id="{CB47946E-1AD3-EC0A-CD1F-C24725F14A17}"/>
                      </a:ext>
                    </a:extLst>
                  </p:cNvPr>
                  <p:cNvCxnSpPr/>
                  <p:nvPr/>
                </p:nvCxnSpPr>
                <p:spPr bwMode="auto">
                  <a:xfrm>
                    <a:off x="4191000" y="2089178"/>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90" name="Straight Connector 89">
                    <a:extLst>
                      <a:ext uri="{FF2B5EF4-FFF2-40B4-BE49-F238E27FC236}">
                        <a16:creationId xmlns:a16="http://schemas.microsoft.com/office/drawing/2014/main" id="{85A6E0D0-E67F-306E-85FA-4636D15CF316}"/>
                      </a:ext>
                    </a:extLst>
                  </p:cNvPr>
                  <p:cNvCxnSpPr/>
                  <p:nvPr/>
                </p:nvCxnSpPr>
                <p:spPr bwMode="auto">
                  <a:xfrm>
                    <a:off x="4191000" y="1493731"/>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91" name="Straight Connector 90">
                    <a:extLst>
                      <a:ext uri="{FF2B5EF4-FFF2-40B4-BE49-F238E27FC236}">
                        <a16:creationId xmlns:a16="http://schemas.microsoft.com/office/drawing/2014/main" id="{4B365551-ABB9-D379-7B0D-5A62A83A6747}"/>
                      </a:ext>
                    </a:extLst>
                  </p:cNvPr>
                  <p:cNvCxnSpPr/>
                  <p:nvPr/>
                </p:nvCxnSpPr>
                <p:spPr bwMode="auto">
                  <a:xfrm>
                    <a:off x="4191000" y="2287661"/>
                    <a:ext cx="1524000" cy="0"/>
                  </a:xfrm>
                  <a:prstGeom prst="line">
                    <a:avLst/>
                  </a:prstGeom>
                  <a:grpFill/>
                  <a:ln w="12700" cap="flat" cmpd="sng" algn="ctr">
                    <a:solidFill>
                      <a:schemeClr val="tx1"/>
                    </a:solidFill>
                    <a:prstDash val="solid"/>
                    <a:miter lim="800000"/>
                    <a:headEnd type="none" w="med" len="med"/>
                    <a:tailEnd type="none" w="med" len="med"/>
                  </a:ln>
                  <a:effectLst/>
                </p:spPr>
              </p:cxnSp>
            </p:grpSp>
          </p:grpSp>
          <p:grpSp>
            <p:nvGrpSpPr>
              <p:cNvPr id="70" name="Group 69">
                <a:extLst>
                  <a:ext uri="{FF2B5EF4-FFF2-40B4-BE49-F238E27FC236}">
                    <a16:creationId xmlns:a16="http://schemas.microsoft.com/office/drawing/2014/main" id="{E4180AC4-005D-C57C-DD76-E4B626AEA8A0}"/>
                  </a:ext>
                </a:extLst>
              </p:cNvPr>
              <p:cNvGrpSpPr/>
              <p:nvPr/>
            </p:nvGrpSpPr>
            <p:grpSpPr>
              <a:xfrm>
                <a:off x="1530712" y="2827513"/>
                <a:ext cx="1745926" cy="1643625"/>
                <a:chOff x="1282885" y="2540415"/>
                <a:chExt cx="1964469" cy="1936433"/>
              </a:xfrm>
            </p:grpSpPr>
            <p:sp>
              <p:nvSpPr>
                <p:cNvPr id="71" name="Rectangle 70">
                  <a:extLst>
                    <a:ext uri="{FF2B5EF4-FFF2-40B4-BE49-F238E27FC236}">
                      <a16:creationId xmlns:a16="http://schemas.microsoft.com/office/drawing/2014/main" id="{FBAE8855-4575-B41B-506C-B951FF0A661E}"/>
                    </a:ext>
                  </a:extLst>
                </p:cNvPr>
                <p:cNvSpPr/>
                <p:nvPr/>
              </p:nvSpPr>
              <p:spPr bwMode="auto">
                <a:xfrm>
                  <a:off x="1282886" y="2540415"/>
                  <a:ext cx="1964468" cy="1936433"/>
                </a:xfrm>
                <a:prstGeom prst="rect">
                  <a:avLst/>
                </a:prstGeom>
                <a:solidFill>
                  <a:srgbClr val="FF0000"/>
                </a:solidFill>
                <a:ln w="127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nvGrpSpPr>
                <p:cNvPr id="72" name="Group 71">
                  <a:extLst>
                    <a:ext uri="{FF2B5EF4-FFF2-40B4-BE49-F238E27FC236}">
                      <a16:creationId xmlns:a16="http://schemas.microsoft.com/office/drawing/2014/main" id="{63C9C837-F73A-D8CC-1542-464A2A429826}"/>
                    </a:ext>
                  </a:extLst>
                </p:cNvPr>
                <p:cNvGrpSpPr/>
                <p:nvPr/>
              </p:nvGrpSpPr>
              <p:grpSpPr>
                <a:xfrm>
                  <a:off x="1282885" y="2855864"/>
                  <a:ext cx="1964469" cy="1284208"/>
                  <a:chOff x="1282885" y="2855864"/>
                  <a:chExt cx="1964469" cy="1284208"/>
                </a:xfrm>
              </p:grpSpPr>
              <p:cxnSp>
                <p:nvCxnSpPr>
                  <p:cNvPr id="79" name="Straight Connector 78">
                    <a:extLst>
                      <a:ext uri="{FF2B5EF4-FFF2-40B4-BE49-F238E27FC236}">
                        <a16:creationId xmlns:a16="http://schemas.microsoft.com/office/drawing/2014/main" id="{F33A8F7A-42A8-9EF8-3EC5-67DAD0973A55}"/>
                      </a:ext>
                    </a:extLst>
                  </p:cNvPr>
                  <p:cNvCxnSpPr/>
                  <p:nvPr/>
                </p:nvCxnSpPr>
                <p:spPr bwMode="auto">
                  <a:xfrm>
                    <a:off x="1282886" y="2855864"/>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80" name="Straight Connector 79">
                    <a:extLst>
                      <a:ext uri="{FF2B5EF4-FFF2-40B4-BE49-F238E27FC236}">
                        <a16:creationId xmlns:a16="http://schemas.microsoft.com/office/drawing/2014/main" id="{94E5E61C-B4DA-C0F3-9E65-24FB3F8A57D4}"/>
                      </a:ext>
                    </a:extLst>
                  </p:cNvPr>
                  <p:cNvCxnSpPr/>
                  <p:nvPr/>
                </p:nvCxnSpPr>
                <p:spPr bwMode="auto">
                  <a:xfrm>
                    <a:off x="1282885" y="3176916"/>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81" name="Straight Connector 80">
                    <a:extLst>
                      <a:ext uri="{FF2B5EF4-FFF2-40B4-BE49-F238E27FC236}">
                        <a16:creationId xmlns:a16="http://schemas.microsoft.com/office/drawing/2014/main" id="{628DE7F9-E3B4-3C3C-22EF-2CEC96066A15}"/>
                      </a:ext>
                    </a:extLst>
                  </p:cNvPr>
                  <p:cNvCxnSpPr/>
                  <p:nvPr/>
                </p:nvCxnSpPr>
                <p:spPr bwMode="auto">
                  <a:xfrm>
                    <a:off x="1282886" y="3497968"/>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82" name="Straight Connector 81">
                    <a:extLst>
                      <a:ext uri="{FF2B5EF4-FFF2-40B4-BE49-F238E27FC236}">
                        <a16:creationId xmlns:a16="http://schemas.microsoft.com/office/drawing/2014/main" id="{7088848B-B946-810F-C296-EEE86418BEDA}"/>
                      </a:ext>
                    </a:extLst>
                  </p:cNvPr>
                  <p:cNvCxnSpPr/>
                  <p:nvPr/>
                </p:nvCxnSpPr>
                <p:spPr bwMode="auto">
                  <a:xfrm>
                    <a:off x="1282886" y="3819020"/>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83" name="Straight Connector 82">
                    <a:extLst>
                      <a:ext uri="{FF2B5EF4-FFF2-40B4-BE49-F238E27FC236}">
                        <a16:creationId xmlns:a16="http://schemas.microsoft.com/office/drawing/2014/main" id="{337D0028-5178-3261-55CF-7EF9758287C7}"/>
                      </a:ext>
                    </a:extLst>
                  </p:cNvPr>
                  <p:cNvCxnSpPr/>
                  <p:nvPr/>
                </p:nvCxnSpPr>
                <p:spPr bwMode="auto">
                  <a:xfrm>
                    <a:off x="1282886" y="4140072"/>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grpSp>
            <p:grpSp>
              <p:nvGrpSpPr>
                <p:cNvPr id="73" name="Group 72">
                  <a:extLst>
                    <a:ext uri="{FF2B5EF4-FFF2-40B4-BE49-F238E27FC236}">
                      <a16:creationId xmlns:a16="http://schemas.microsoft.com/office/drawing/2014/main" id="{F2CB9692-7489-FD77-4721-AC5532EE7889}"/>
                    </a:ext>
                  </a:extLst>
                </p:cNvPr>
                <p:cNvGrpSpPr/>
                <p:nvPr/>
              </p:nvGrpSpPr>
              <p:grpSpPr>
                <a:xfrm rot="5400000">
                  <a:off x="1351219" y="2855410"/>
                  <a:ext cx="1848039" cy="1306457"/>
                  <a:chOff x="4191000" y="1493731"/>
                  <a:chExt cx="1524000" cy="793930"/>
                </a:xfrm>
                <a:solidFill>
                  <a:srgbClr val="FF0000"/>
                </a:solidFill>
              </p:grpSpPr>
              <p:cxnSp>
                <p:nvCxnSpPr>
                  <p:cNvPr id="74" name="Straight Connector 73">
                    <a:extLst>
                      <a:ext uri="{FF2B5EF4-FFF2-40B4-BE49-F238E27FC236}">
                        <a16:creationId xmlns:a16="http://schemas.microsoft.com/office/drawing/2014/main" id="{5C8788C6-8ED7-7273-D4B5-A8D6E58BE9CE}"/>
                      </a:ext>
                    </a:extLst>
                  </p:cNvPr>
                  <p:cNvCxnSpPr/>
                  <p:nvPr/>
                </p:nvCxnSpPr>
                <p:spPr bwMode="auto">
                  <a:xfrm>
                    <a:off x="4191000" y="1692214"/>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75" name="Straight Connector 74">
                    <a:extLst>
                      <a:ext uri="{FF2B5EF4-FFF2-40B4-BE49-F238E27FC236}">
                        <a16:creationId xmlns:a16="http://schemas.microsoft.com/office/drawing/2014/main" id="{E2D8F254-4672-038D-03FA-6FAA8660A04A}"/>
                      </a:ext>
                    </a:extLst>
                  </p:cNvPr>
                  <p:cNvCxnSpPr/>
                  <p:nvPr/>
                </p:nvCxnSpPr>
                <p:spPr bwMode="auto">
                  <a:xfrm>
                    <a:off x="4191000" y="1890696"/>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76" name="Straight Connector 75">
                    <a:extLst>
                      <a:ext uri="{FF2B5EF4-FFF2-40B4-BE49-F238E27FC236}">
                        <a16:creationId xmlns:a16="http://schemas.microsoft.com/office/drawing/2014/main" id="{BEBC990D-6728-9DA3-C562-AF723B198DA8}"/>
                      </a:ext>
                    </a:extLst>
                  </p:cNvPr>
                  <p:cNvCxnSpPr/>
                  <p:nvPr/>
                </p:nvCxnSpPr>
                <p:spPr bwMode="auto">
                  <a:xfrm>
                    <a:off x="4191000" y="2089178"/>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5692BED3-20A5-5A7B-B4AE-6F7795368709}"/>
                      </a:ext>
                    </a:extLst>
                  </p:cNvPr>
                  <p:cNvCxnSpPr/>
                  <p:nvPr/>
                </p:nvCxnSpPr>
                <p:spPr bwMode="auto">
                  <a:xfrm>
                    <a:off x="4191000" y="1493731"/>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78" name="Straight Connector 77">
                    <a:extLst>
                      <a:ext uri="{FF2B5EF4-FFF2-40B4-BE49-F238E27FC236}">
                        <a16:creationId xmlns:a16="http://schemas.microsoft.com/office/drawing/2014/main" id="{28D001F0-90F7-AA23-13C0-C41D71ADF990}"/>
                      </a:ext>
                    </a:extLst>
                  </p:cNvPr>
                  <p:cNvCxnSpPr/>
                  <p:nvPr/>
                </p:nvCxnSpPr>
                <p:spPr bwMode="auto">
                  <a:xfrm>
                    <a:off x="4191000" y="2287661"/>
                    <a:ext cx="1524000" cy="0"/>
                  </a:xfrm>
                  <a:prstGeom prst="line">
                    <a:avLst/>
                  </a:prstGeom>
                  <a:grpFill/>
                  <a:ln w="12700" cap="flat" cmpd="sng" algn="ctr">
                    <a:solidFill>
                      <a:schemeClr val="tx1"/>
                    </a:solidFill>
                    <a:prstDash val="solid"/>
                    <a:miter lim="800000"/>
                    <a:headEnd type="none" w="med" len="med"/>
                    <a:tailEnd type="none" w="med" len="med"/>
                  </a:ln>
                  <a:effectLst/>
                </p:spPr>
              </p:cxnSp>
            </p:grpSp>
          </p:grpSp>
        </p:grpSp>
        <p:sp>
          <p:nvSpPr>
            <p:cNvPr id="28" name="Cube 27">
              <a:extLst>
                <a:ext uri="{FF2B5EF4-FFF2-40B4-BE49-F238E27FC236}">
                  <a16:creationId xmlns:a16="http://schemas.microsoft.com/office/drawing/2014/main" id="{27BD11C6-9289-3B3B-7E21-209FFE242ECC}"/>
                </a:ext>
              </a:extLst>
            </p:cNvPr>
            <p:cNvSpPr/>
            <p:nvPr/>
          </p:nvSpPr>
          <p:spPr bwMode="auto">
            <a:xfrm>
              <a:off x="5873065" y="1346828"/>
              <a:ext cx="483750" cy="473547"/>
            </a:xfrm>
            <a:prstGeom prst="cube">
              <a:avLst>
                <a:gd name="adj" fmla="val 63982"/>
              </a:avLst>
            </a:prstGeom>
            <a:solidFill>
              <a:schemeClr val="bg1">
                <a:lumMod val="7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68" name="Cube 167">
              <a:extLst>
                <a:ext uri="{FF2B5EF4-FFF2-40B4-BE49-F238E27FC236}">
                  <a16:creationId xmlns:a16="http://schemas.microsoft.com/office/drawing/2014/main" id="{CAF8B872-8FAD-35D9-B676-E08B1EA5262E}"/>
                </a:ext>
              </a:extLst>
            </p:cNvPr>
            <p:cNvSpPr/>
            <p:nvPr/>
          </p:nvSpPr>
          <p:spPr bwMode="auto">
            <a:xfrm>
              <a:off x="3371276" y="1124361"/>
              <a:ext cx="916174" cy="832255"/>
            </a:xfrm>
            <a:prstGeom prst="cube">
              <a:avLst>
                <a:gd name="adj" fmla="val 30000"/>
              </a:avLst>
            </a:prstGeom>
            <a:solidFill>
              <a:schemeClr val="bg1">
                <a:lumMod val="7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69" name="Cube 168">
              <a:extLst>
                <a:ext uri="{FF2B5EF4-FFF2-40B4-BE49-F238E27FC236}">
                  <a16:creationId xmlns:a16="http://schemas.microsoft.com/office/drawing/2014/main" id="{D3B6100E-9937-9B28-B176-81E89D9C55F6}"/>
                </a:ext>
              </a:extLst>
            </p:cNvPr>
            <p:cNvSpPr/>
            <p:nvPr/>
          </p:nvSpPr>
          <p:spPr bwMode="auto">
            <a:xfrm>
              <a:off x="6662029" y="1371766"/>
              <a:ext cx="543877" cy="514312"/>
            </a:xfrm>
            <a:prstGeom prst="cube">
              <a:avLst>
                <a:gd name="adj" fmla="val 81349"/>
              </a:avLst>
            </a:prstGeom>
            <a:solidFill>
              <a:schemeClr val="bg1">
                <a:lumMod val="7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cxnSp>
          <p:nvCxnSpPr>
            <p:cNvPr id="171" name="Straight Arrow Connector 170">
              <a:extLst>
                <a:ext uri="{FF2B5EF4-FFF2-40B4-BE49-F238E27FC236}">
                  <a16:creationId xmlns:a16="http://schemas.microsoft.com/office/drawing/2014/main" id="{27CD1DF5-6630-8BB0-3B6A-E49EDE4CA9B5}"/>
                </a:ext>
              </a:extLst>
            </p:cNvPr>
            <p:cNvCxnSpPr/>
            <p:nvPr/>
          </p:nvCxnSpPr>
          <p:spPr bwMode="auto">
            <a:xfrm>
              <a:off x="1166261" y="1627696"/>
              <a:ext cx="354208" cy="0"/>
            </a:xfrm>
            <a:prstGeom prst="straightConnector1">
              <a:avLst/>
            </a:prstGeom>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Straight Arrow Connector 171">
              <a:extLst>
                <a:ext uri="{FF2B5EF4-FFF2-40B4-BE49-F238E27FC236}">
                  <a16:creationId xmlns:a16="http://schemas.microsoft.com/office/drawing/2014/main" id="{0F1BD6C2-5231-87FE-9842-DCFF3A1B74F1}"/>
                </a:ext>
              </a:extLst>
            </p:cNvPr>
            <p:cNvCxnSpPr/>
            <p:nvPr/>
          </p:nvCxnSpPr>
          <p:spPr bwMode="auto">
            <a:xfrm>
              <a:off x="2963889" y="1581226"/>
              <a:ext cx="354208" cy="0"/>
            </a:xfrm>
            <a:prstGeom prst="straightConnector1">
              <a:avLst/>
            </a:prstGeom>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Straight Arrow Connector 172">
              <a:extLst>
                <a:ext uri="{FF2B5EF4-FFF2-40B4-BE49-F238E27FC236}">
                  <a16:creationId xmlns:a16="http://schemas.microsoft.com/office/drawing/2014/main" id="{33315C7C-4421-2D59-6F30-482508F6BE2B}"/>
                </a:ext>
              </a:extLst>
            </p:cNvPr>
            <p:cNvCxnSpPr/>
            <p:nvPr/>
          </p:nvCxnSpPr>
          <p:spPr bwMode="auto">
            <a:xfrm>
              <a:off x="4367886" y="1581226"/>
              <a:ext cx="354208" cy="0"/>
            </a:xfrm>
            <a:prstGeom prst="straightConnector1">
              <a:avLst/>
            </a:prstGeom>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 name="Straight Arrow Connector 173">
              <a:extLst>
                <a:ext uri="{FF2B5EF4-FFF2-40B4-BE49-F238E27FC236}">
                  <a16:creationId xmlns:a16="http://schemas.microsoft.com/office/drawing/2014/main" id="{F851BFA0-847D-8D0C-24F4-2FD805635774}"/>
                </a:ext>
              </a:extLst>
            </p:cNvPr>
            <p:cNvCxnSpPr/>
            <p:nvPr/>
          </p:nvCxnSpPr>
          <p:spPr bwMode="auto">
            <a:xfrm>
              <a:off x="5550782" y="1561410"/>
              <a:ext cx="354208" cy="0"/>
            </a:xfrm>
            <a:prstGeom prst="straightConnector1">
              <a:avLst/>
            </a:prstGeom>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 name="Straight Arrow Connector 174">
              <a:extLst>
                <a:ext uri="{FF2B5EF4-FFF2-40B4-BE49-F238E27FC236}">
                  <a16:creationId xmlns:a16="http://schemas.microsoft.com/office/drawing/2014/main" id="{D6A1CA9D-5FA4-7C47-D8CE-A224E211E9DD}"/>
                </a:ext>
              </a:extLst>
            </p:cNvPr>
            <p:cNvCxnSpPr/>
            <p:nvPr/>
          </p:nvCxnSpPr>
          <p:spPr bwMode="auto">
            <a:xfrm>
              <a:off x="6400800" y="1561406"/>
              <a:ext cx="354208" cy="0"/>
            </a:xfrm>
            <a:prstGeom prst="straightConnector1">
              <a:avLst/>
            </a:prstGeom>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6" name="TextBox 175">
              <a:extLst>
                <a:ext uri="{FF2B5EF4-FFF2-40B4-BE49-F238E27FC236}">
                  <a16:creationId xmlns:a16="http://schemas.microsoft.com/office/drawing/2014/main" id="{F29D0708-C674-2AB7-E36D-0AA5CD451409}"/>
                </a:ext>
              </a:extLst>
            </p:cNvPr>
            <p:cNvSpPr txBox="1"/>
            <p:nvPr/>
          </p:nvSpPr>
          <p:spPr>
            <a:xfrm>
              <a:off x="8489958" y="1413705"/>
              <a:ext cx="209186" cy="276999"/>
            </a:xfrm>
            <a:prstGeom prst="rect">
              <a:avLst/>
            </a:prstGeom>
            <a:noFill/>
            <a:ln w="12700">
              <a:noFill/>
            </a:ln>
          </p:spPr>
          <p:txBody>
            <a:bodyPr wrap="square" lIns="0" tIns="0" rIns="0" bIns="0" rtlCol="0">
              <a:spAutoFit/>
            </a:bodyPr>
            <a:lstStyle/>
            <a:p>
              <a:r>
                <a:rPr lang="en-US" dirty="0"/>
                <a:t>A</a:t>
              </a:r>
            </a:p>
          </p:txBody>
        </p:sp>
        <p:cxnSp>
          <p:nvCxnSpPr>
            <p:cNvPr id="177" name="Straight Arrow Connector 176">
              <a:extLst>
                <a:ext uri="{FF2B5EF4-FFF2-40B4-BE49-F238E27FC236}">
                  <a16:creationId xmlns:a16="http://schemas.microsoft.com/office/drawing/2014/main" id="{45FD1D8A-B6B5-B8E5-F3BD-68F35B4B3331}"/>
                </a:ext>
              </a:extLst>
            </p:cNvPr>
            <p:cNvCxnSpPr/>
            <p:nvPr/>
          </p:nvCxnSpPr>
          <p:spPr bwMode="auto">
            <a:xfrm>
              <a:off x="7255702" y="1562802"/>
              <a:ext cx="354208" cy="0"/>
            </a:xfrm>
            <a:prstGeom prst="straightConnector1">
              <a:avLst/>
            </a:prstGeom>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8" name="Straight Arrow Connector 177">
              <a:extLst>
                <a:ext uri="{FF2B5EF4-FFF2-40B4-BE49-F238E27FC236}">
                  <a16:creationId xmlns:a16="http://schemas.microsoft.com/office/drawing/2014/main" id="{4148BA48-6F35-3E87-EBE1-74BEBD2642D4}"/>
                </a:ext>
              </a:extLst>
            </p:cNvPr>
            <p:cNvCxnSpPr/>
            <p:nvPr/>
          </p:nvCxnSpPr>
          <p:spPr bwMode="auto">
            <a:xfrm>
              <a:off x="8048411" y="1561406"/>
              <a:ext cx="354208" cy="0"/>
            </a:xfrm>
            <a:prstGeom prst="straightConnector1">
              <a:avLst/>
            </a:prstGeom>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34" name="TextBox 233">
            <a:extLst>
              <a:ext uri="{FF2B5EF4-FFF2-40B4-BE49-F238E27FC236}">
                <a16:creationId xmlns:a16="http://schemas.microsoft.com/office/drawing/2014/main" id="{3DD7F3A3-68BD-D2A4-9A19-5133A88A9C1F}"/>
              </a:ext>
            </a:extLst>
          </p:cNvPr>
          <p:cNvSpPr txBox="1"/>
          <p:nvPr/>
        </p:nvSpPr>
        <p:spPr>
          <a:xfrm>
            <a:off x="8642358" y="1566105"/>
            <a:ext cx="209186" cy="276999"/>
          </a:xfrm>
          <a:prstGeom prst="rect">
            <a:avLst/>
          </a:prstGeom>
          <a:noFill/>
          <a:ln w="12700">
            <a:noFill/>
          </a:ln>
        </p:spPr>
        <p:txBody>
          <a:bodyPr wrap="square" lIns="0" tIns="0" rIns="0" bIns="0" rtlCol="0">
            <a:spAutoFit/>
          </a:bodyPr>
          <a:lstStyle/>
          <a:p>
            <a:r>
              <a:rPr lang="en-US" dirty="0"/>
              <a:t>A</a:t>
            </a:r>
          </a:p>
        </p:txBody>
      </p:sp>
      <p:grpSp>
        <p:nvGrpSpPr>
          <p:cNvPr id="238" name="Group 237">
            <a:extLst>
              <a:ext uri="{FF2B5EF4-FFF2-40B4-BE49-F238E27FC236}">
                <a16:creationId xmlns:a16="http://schemas.microsoft.com/office/drawing/2014/main" id="{9C936ECF-20F9-987F-EEFB-410EF6DDF0D9}"/>
              </a:ext>
            </a:extLst>
          </p:cNvPr>
          <p:cNvGrpSpPr/>
          <p:nvPr/>
        </p:nvGrpSpPr>
        <p:grpSpPr>
          <a:xfrm>
            <a:off x="1166261" y="3197573"/>
            <a:ext cx="2076580" cy="1547440"/>
            <a:chOff x="1173173" y="3448809"/>
            <a:chExt cx="2076580" cy="1547440"/>
          </a:xfrm>
        </p:grpSpPr>
        <p:grpSp>
          <p:nvGrpSpPr>
            <p:cNvPr id="233" name="Group 232">
              <a:extLst>
                <a:ext uri="{FF2B5EF4-FFF2-40B4-BE49-F238E27FC236}">
                  <a16:creationId xmlns:a16="http://schemas.microsoft.com/office/drawing/2014/main" id="{F28929B3-2F5D-DFC0-FCA9-EF92BA03E247}"/>
                </a:ext>
              </a:extLst>
            </p:cNvPr>
            <p:cNvGrpSpPr/>
            <p:nvPr/>
          </p:nvGrpSpPr>
          <p:grpSpPr>
            <a:xfrm>
              <a:off x="1541369" y="3448809"/>
              <a:ext cx="1423817" cy="1208170"/>
              <a:chOff x="6541662" y="3154222"/>
              <a:chExt cx="1423817" cy="1208170"/>
            </a:xfrm>
          </p:grpSpPr>
          <p:sp>
            <p:nvSpPr>
              <p:cNvPr id="224" name="Cube 223">
                <a:extLst>
                  <a:ext uri="{FF2B5EF4-FFF2-40B4-BE49-F238E27FC236}">
                    <a16:creationId xmlns:a16="http://schemas.microsoft.com/office/drawing/2014/main" id="{1DA7B11B-EB27-2B3E-85F8-E702F0291965}"/>
                  </a:ext>
                </a:extLst>
              </p:cNvPr>
              <p:cNvSpPr/>
              <p:nvPr/>
            </p:nvSpPr>
            <p:spPr bwMode="auto">
              <a:xfrm>
                <a:off x="6945498" y="3154222"/>
                <a:ext cx="1019981" cy="936442"/>
              </a:xfrm>
              <a:prstGeom prst="cube">
                <a:avLst>
                  <a:gd name="adj" fmla="val 9660"/>
                </a:avLst>
              </a:prstGeom>
              <a:solidFill>
                <a:srgbClr val="00B0F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29" name="Cube 228">
                <a:extLst>
                  <a:ext uri="{FF2B5EF4-FFF2-40B4-BE49-F238E27FC236}">
                    <a16:creationId xmlns:a16="http://schemas.microsoft.com/office/drawing/2014/main" id="{57253D10-1C7C-4ACD-1E44-B10E18B0B826}"/>
                  </a:ext>
                </a:extLst>
              </p:cNvPr>
              <p:cNvSpPr/>
              <p:nvPr/>
            </p:nvSpPr>
            <p:spPr bwMode="auto">
              <a:xfrm>
                <a:off x="6852414" y="3216808"/>
                <a:ext cx="1019981" cy="936442"/>
              </a:xfrm>
              <a:prstGeom prst="cube">
                <a:avLst>
                  <a:gd name="adj" fmla="val 9660"/>
                </a:avLst>
              </a:prstGeom>
              <a:solidFill>
                <a:srgbClr val="92D05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30" name="Cube 229">
                <a:extLst>
                  <a:ext uri="{FF2B5EF4-FFF2-40B4-BE49-F238E27FC236}">
                    <a16:creationId xmlns:a16="http://schemas.microsoft.com/office/drawing/2014/main" id="{A7EA5CDA-CC45-5A93-7B99-861B06DB6EBF}"/>
                  </a:ext>
                </a:extLst>
              </p:cNvPr>
              <p:cNvSpPr/>
              <p:nvPr/>
            </p:nvSpPr>
            <p:spPr bwMode="auto">
              <a:xfrm>
                <a:off x="6723512" y="3267763"/>
                <a:ext cx="1019981" cy="936442"/>
              </a:xfrm>
              <a:prstGeom prst="cube">
                <a:avLst>
                  <a:gd name="adj" fmla="val 9660"/>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31" name="Cube 230">
                <a:extLst>
                  <a:ext uri="{FF2B5EF4-FFF2-40B4-BE49-F238E27FC236}">
                    <a16:creationId xmlns:a16="http://schemas.microsoft.com/office/drawing/2014/main" id="{7314A43C-E9A6-E112-96D0-5EC88CCEDD9C}"/>
                  </a:ext>
                </a:extLst>
              </p:cNvPr>
              <p:cNvSpPr/>
              <p:nvPr/>
            </p:nvSpPr>
            <p:spPr bwMode="auto">
              <a:xfrm>
                <a:off x="6624055" y="3353221"/>
                <a:ext cx="1019981" cy="936442"/>
              </a:xfrm>
              <a:prstGeom prst="cube">
                <a:avLst>
                  <a:gd name="adj" fmla="val 9660"/>
                </a:avLst>
              </a:prstGeom>
              <a:solidFill>
                <a:srgbClr val="FFFF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32" name="Cube 231">
                <a:extLst>
                  <a:ext uri="{FF2B5EF4-FFF2-40B4-BE49-F238E27FC236}">
                    <a16:creationId xmlns:a16="http://schemas.microsoft.com/office/drawing/2014/main" id="{31C91D4F-2C48-ACD2-7638-981A1E3460F6}"/>
                  </a:ext>
                </a:extLst>
              </p:cNvPr>
              <p:cNvSpPr/>
              <p:nvPr/>
            </p:nvSpPr>
            <p:spPr bwMode="auto">
              <a:xfrm>
                <a:off x="6541662" y="3425950"/>
                <a:ext cx="1019981" cy="936442"/>
              </a:xfrm>
              <a:prstGeom prst="cube">
                <a:avLst>
                  <a:gd name="adj" fmla="val 9660"/>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grpSp>
        <p:sp>
          <p:nvSpPr>
            <p:cNvPr id="235" name="TextBox 234">
              <a:extLst>
                <a:ext uri="{FF2B5EF4-FFF2-40B4-BE49-F238E27FC236}">
                  <a16:creationId xmlns:a16="http://schemas.microsoft.com/office/drawing/2014/main" id="{A2D57074-2635-F96D-95F7-A1B686D23D34}"/>
                </a:ext>
              </a:extLst>
            </p:cNvPr>
            <p:cNvSpPr txBox="1"/>
            <p:nvPr/>
          </p:nvSpPr>
          <p:spPr>
            <a:xfrm>
              <a:off x="2848564" y="4442251"/>
              <a:ext cx="401189" cy="276999"/>
            </a:xfrm>
            <a:prstGeom prst="rect">
              <a:avLst/>
            </a:prstGeom>
            <a:noFill/>
            <a:ln w="12700">
              <a:noFill/>
            </a:ln>
          </p:spPr>
          <p:txBody>
            <a:bodyPr wrap="square" lIns="0" tIns="0" rIns="0" bIns="0" rtlCol="0">
              <a:spAutoFit/>
            </a:bodyPr>
            <a:lstStyle/>
            <a:p>
              <a:r>
                <a:rPr lang="en-US" dirty="0"/>
                <a:t>N</a:t>
              </a:r>
              <a:r>
                <a:rPr lang="en-US" baseline="-25000" dirty="0"/>
                <a:t>C</a:t>
              </a:r>
            </a:p>
          </p:txBody>
        </p:sp>
        <p:sp>
          <p:nvSpPr>
            <p:cNvPr id="236" name="TextBox 235">
              <a:extLst>
                <a:ext uri="{FF2B5EF4-FFF2-40B4-BE49-F238E27FC236}">
                  <a16:creationId xmlns:a16="http://schemas.microsoft.com/office/drawing/2014/main" id="{E8289505-5DBD-12F2-16B2-A6E82576A8FA}"/>
                </a:ext>
              </a:extLst>
            </p:cNvPr>
            <p:cNvSpPr txBox="1"/>
            <p:nvPr/>
          </p:nvSpPr>
          <p:spPr>
            <a:xfrm>
              <a:off x="1173173" y="3977529"/>
              <a:ext cx="441308" cy="276999"/>
            </a:xfrm>
            <a:prstGeom prst="rect">
              <a:avLst/>
            </a:prstGeom>
            <a:noFill/>
            <a:ln w="12700">
              <a:noFill/>
            </a:ln>
          </p:spPr>
          <p:txBody>
            <a:bodyPr wrap="square" lIns="0" tIns="0" rIns="0" bIns="0" rtlCol="0">
              <a:spAutoFit/>
            </a:bodyPr>
            <a:lstStyle/>
            <a:p>
              <a:r>
                <a:rPr lang="en-US" dirty="0"/>
                <a:t>N</a:t>
              </a:r>
              <a:r>
                <a:rPr lang="en-US" baseline="-25000" dirty="0"/>
                <a:t>H</a:t>
              </a:r>
            </a:p>
          </p:txBody>
        </p:sp>
        <p:sp>
          <p:nvSpPr>
            <p:cNvPr id="237" name="TextBox 236">
              <a:extLst>
                <a:ext uri="{FF2B5EF4-FFF2-40B4-BE49-F238E27FC236}">
                  <a16:creationId xmlns:a16="http://schemas.microsoft.com/office/drawing/2014/main" id="{E44098E2-34C2-DDAC-372C-75C47D133E2F}"/>
                </a:ext>
              </a:extLst>
            </p:cNvPr>
            <p:cNvSpPr txBox="1"/>
            <p:nvPr/>
          </p:nvSpPr>
          <p:spPr>
            <a:xfrm>
              <a:off x="1852121" y="4719250"/>
              <a:ext cx="401189" cy="276999"/>
            </a:xfrm>
            <a:prstGeom prst="rect">
              <a:avLst/>
            </a:prstGeom>
            <a:noFill/>
            <a:ln w="12700">
              <a:noFill/>
            </a:ln>
          </p:spPr>
          <p:txBody>
            <a:bodyPr wrap="square" lIns="0" tIns="0" rIns="0" bIns="0" rtlCol="0">
              <a:spAutoFit/>
            </a:bodyPr>
            <a:lstStyle/>
            <a:p>
              <a:r>
                <a:rPr lang="en-US" dirty="0"/>
                <a:t>N</a:t>
              </a:r>
              <a:r>
                <a:rPr lang="en-US" baseline="-25000" dirty="0"/>
                <a:t>W</a:t>
              </a:r>
            </a:p>
          </p:txBody>
        </p:sp>
      </p:grpSp>
      <p:sp>
        <p:nvSpPr>
          <p:cNvPr id="239" name="TextBox 238">
            <a:extLst>
              <a:ext uri="{FF2B5EF4-FFF2-40B4-BE49-F238E27FC236}">
                <a16:creationId xmlns:a16="http://schemas.microsoft.com/office/drawing/2014/main" id="{AD5767EC-B080-5B5A-4E59-A84B675D694E}"/>
              </a:ext>
            </a:extLst>
          </p:cNvPr>
          <p:cNvSpPr txBox="1"/>
          <p:nvPr/>
        </p:nvSpPr>
        <p:spPr>
          <a:xfrm>
            <a:off x="3960814" y="3555801"/>
            <a:ext cx="4308252" cy="615553"/>
          </a:xfrm>
          <a:prstGeom prst="rect">
            <a:avLst/>
          </a:prstGeom>
          <a:noFill/>
          <a:ln w="12700">
            <a:noFill/>
          </a:ln>
        </p:spPr>
        <p:txBody>
          <a:bodyPr wrap="square" lIns="0" tIns="0" rIns="0" bIns="0" rtlCol="0">
            <a:spAutoFit/>
          </a:bodyPr>
          <a:lstStyle/>
          <a:p>
            <a:r>
              <a:rPr lang="en-US" sz="2000" dirty="0"/>
              <a:t>How correlated are the activations across different channel?</a:t>
            </a:r>
            <a:endParaRPr lang="en-US" sz="2000" baseline="-25000" dirty="0"/>
          </a:p>
        </p:txBody>
      </p:sp>
    </p:spTree>
    <p:extLst>
      <p:ext uri="{BB962C8B-B14F-4D97-AF65-F5344CB8AC3E}">
        <p14:creationId xmlns:p14="http://schemas.microsoft.com/office/powerpoint/2010/main" val="2900713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97BC8-246D-202C-09A7-9D5E5EFC33C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ADAAE26-AE2A-86A4-7B27-4C5776E2EB49}"/>
              </a:ext>
            </a:extLst>
          </p:cNvPr>
          <p:cNvSpPr>
            <a:spLocks noGrp="1"/>
          </p:cNvSpPr>
          <p:nvPr>
            <p:ph type="title"/>
          </p:nvPr>
        </p:nvSpPr>
        <p:spPr>
          <a:xfrm>
            <a:off x="1447800" y="217815"/>
            <a:ext cx="6723055" cy="490538"/>
          </a:xfrm>
        </p:spPr>
        <p:txBody>
          <a:bodyPr/>
          <a:lstStyle/>
          <a:p>
            <a:r>
              <a:rPr lang="en-US" dirty="0"/>
              <a:t>Face Verification vs Face Recognition</a:t>
            </a:r>
          </a:p>
        </p:txBody>
      </p:sp>
      <p:sp>
        <p:nvSpPr>
          <p:cNvPr id="5" name="Content Placeholder 4">
            <a:extLst>
              <a:ext uri="{FF2B5EF4-FFF2-40B4-BE49-F238E27FC236}">
                <a16:creationId xmlns:a16="http://schemas.microsoft.com/office/drawing/2014/main" id="{1A38D25A-3F5A-45C1-7BC4-73796C805BA7}"/>
              </a:ext>
            </a:extLst>
          </p:cNvPr>
          <p:cNvSpPr>
            <a:spLocks noGrp="1"/>
          </p:cNvSpPr>
          <p:nvPr>
            <p:ph sz="half" idx="2"/>
          </p:nvPr>
        </p:nvSpPr>
        <p:spPr>
          <a:xfrm>
            <a:off x="152400" y="895350"/>
            <a:ext cx="4190998" cy="3657600"/>
          </a:xfrm>
        </p:spPr>
        <p:txBody>
          <a:bodyPr/>
          <a:lstStyle/>
          <a:p>
            <a:pPr marL="0" indent="0">
              <a:buNone/>
            </a:pPr>
            <a:r>
              <a:rPr lang="en-US" dirty="0"/>
              <a:t>Face verification (authentication)</a:t>
            </a:r>
          </a:p>
          <a:p>
            <a:r>
              <a:rPr lang="en-US" dirty="0"/>
              <a:t>Input image, name/ID</a:t>
            </a:r>
          </a:p>
          <a:p>
            <a:r>
              <a:rPr lang="en-US" dirty="0"/>
              <a:t>Output whether the input image is that of the claimed person</a:t>
            </a:r>
          </a:p>
          <a:p>
            <a:endParaRPr lang="en-US" dirty="0"/>
          </a:p>
          <a:p>
            <a:endParaRPr lang="en-US" dirty="0"/>
          </a:p>
          <a:p>
            <a:endParaRPr lang="en-US" dirty="0"/>
          </a:p>
          <a:p>
            <a:pPr marL="0" indent="0">
              <a:buNone/>
            </a:pPr>
            <a:r>
              <a:rPr lang="en-US" dirty="0"/>
              <a:t>Face Verification</a:t>
            </a:r>
          </a:p>
          <a:p>
            <a:r>
              <a:rPr lang="en-US" dirty="0"/>
              <a:t>A type of biometric authentication that uses an individual's biological characteristics to validate that the user is who they claim to be. </a:t>
            </a:r>
          </a:p>
        </p:txBody>
      </p:sp>
      <p:sp>
        <p:nvSpPr>
          <p:cNvPr id="6" name="Content Placeholder 5">
            <a:extLst>
              <a:ext uri="{FF2B5EF4-FFF2-40B4-BE49-F238E27FC236}">
                <a16:creationId xmlns:a16="http://schemas.microsoft.com/office/drawing/2014/main" id="{C7C29834-F06F-B7CE-8DFF-0BB77C3F4293}"/>
              </a:ext>
            </a:extLst>
          </p:cNvPr>
          <p:cNvSpPr>
            <a:spLocks noGrp="1"/>
          </p:cNvSpPr>
          <p:nvPr>
            <p:ph sz="half" idx="10"/>
          </p:nvPr>
        </p:nvSpPr>
        <p:spPr>
          <a:xfrm>
            <a:off x="4724401" y="819150"/>
            <a:ext cx="4190999" cy="3632665"/>
          </a:xfrm>
        </p:spPr>
        <p:txBody>
          <a:bodyPr/>
          <a:lstStyle/>
          <a:p>
            <a:pPr marL="0" indent="0">
              <a:buNone/>
            </a:pPr>
            <a:r>
              <a:rPr lang="en-US" dirty="0"/>
              <a:t>Face recognition</a:t>
            </a:r>
          </a:p>
          <a:p>
            <a:r>
              <a:rPr lang="en-US" dirty="0"/>
              <a:t>Has a database of many persons</a:t>
            </a:r>
          </a:p>
          <a:p>
            <a:r>
              <a:rPr lang="en-US" dirty="0"/>
              <a:t>Get an input image</a:t>
            </a:r>
          </a:p>
          <a:p>
            <a:r>
              <a:rPr lang="en-US" dirty="0"/>
              <a:t>Output ID if the image is any of those persons (or “not recognized”) </a:t>
            </a:r>
          </a:p>
          <a:p>
            <a:endParaRPr lang="en-US" dirty="0"/>
          </a:p>
          <a:p>
            <a:pPr marL="0" indent="0">
              <a:buNone/>
            </a:pPr>
            <a:r>
              <a:rPr lang="en-US" dirty="0"/>
              <a:t>Face Recognition</a:t>
            </a:r>
          </a:p>
          <a:p>
            <a:r>
              <a:rPr lang="en-US" dirty="0"/>
              <a:t>A biometric software app that identifies or verifies a person by matching and analyzing patterns based on the individual's facial contours and features.</a:t>
            </a:r>
          </a:p>
        </p:txBody>
      </p:sp>
      <p:cxnSp>
        <p:nvCxnSpPr>
          <p:cNvPr id="8" name="Straight Connector 7">
            <a:extLst>
              <a:ext uri="{FF2B5EF4-FFF2-40B4-BE49-F238E27FC236}">
                <a16:creationId xmlns:a16="http://schemas.microsoft.com/office/drawing/2014/main" id="{579C524B-C2B2-F479-DD15-AC67927BD6D4}"/>
              </a:ext>
            </a:extLst>
          </p:cNvPr>
          <p:cNvCxnSpPr/>
          <p:nvPr/>
        </p:nvCxnSpPr>
        <p:spPr bwMode="auto">
          <a:xfrm>
            <a:off x="4495800" y="920285"/>
            <a:ext cx="0" cy="3861265"/>
          </a:xfrm>
          <a:prstGeom prst="line">
            <a:avLst/>
          </a:prstGeom>
          <a:solidFill>
            <a:schemeClr val="accent1"/>
          </a:solidFill>
          <a:ln w="38100" cap="flat" cmpd="dbl" algn="ctr">
            <a:solidFill>
              <a:srgbClr val="002060"/>
            </a:solidFill>
            <a:prstDash val="solid"/>
            <a:miter lim="800000"/>
            <a:headEnd type="none" w="med"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41736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EF286-2294-027F-4E35-0E87E6099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D0A526-939D-0B4C-DEC5-9C0A03B1B64E}"/>
              </a:ext>
            </a:extLst>
          </p:cNvPr>
          <p:cNvSpPr>
            <a:spLocks noGrp="1"/>
          </p:cNvSpPr>
          <p:nvPr>
            <p:ph type="title"/>
          </p:nvPr>
        </p:nvSpPr>
        <p:spPr/>
        <p:txBody>
          <a:bodyPr/>
          <a:lstStyle/>
          <a:p>
            <a:r>
              <a:rPr lang="en-US" dirty="0"/>
              <a:t>Intuition About Style of an Image</a:t>
            </a:r>
          </a:p>
        </p:txBody>
      </p:sp>
      <p:grpSp>
        <p:nvGrpSpPr>
          <p:cNvPr id="27" name="Group 26">
            <a:extLst>
              <a:ext uri="{FF2B5EF4-FFF2-40B4-BE49-F238E27FC236}">
                <a16:creationId xmlns:a16="http://schemas.microsoft.com/office/drawing/2014/main" id="{0677458B-5C70-5D8B-A699-781EAC61536D}"/>
              </a:ext>
            </a:extLst>
          </p:cNvPr>
          <p:cNvGrpSpPr/>
          <p:nvPr/>
        </p:nvGrpSpPr>
        <p:grpSpPr>
          <a:xfrm>
            <a:off x="1828800" y="873205"/>
            <a:ext cx="5105400" cy="1469945"/>
            <a:chOff x="1393827" y="1085532"/>
            <a:chExt cx="6159271" cy="2012059"/>
          </a:xfrm>
        </p:grpSpPr>
        <p:grpSp>
          <p:nvGrpSpPr>
            <p:cNvPr id="4" name="Group 3">
              <a:extLst>
                <a:ext uri="{FF2B5EF4-FFF2-40B4-BE49-F238E27FC236}">
                  <a16:creationId xmlns:a16="http://schemas.microsoft.com/office/drawing/2014/main" id="{65350A25-F1BF-7DDB-7552-F46043A2A35B}"/>
                </a:ext>
              </a:extLst>
            </p:cNvPr>
            <p:cNvGrpSpPr/>
            <p:nvPr/>
          </p:nvGrpSpPr>
          <p:grpSpPr>
            <a:xfrm>
              <a:off x="1393827" y="1516380"/>
              <a:ext cx="2076580" cy="1497151"/>
              <a:chOff x="1173173" y="3448809"/>
              <a:chExt cx="2076580" cy="1497151"/>
            </a:xfrm>
          </p:grpSpPr>
          <p:grpSp>
            <p:nvGrpSpPr>
              <p:cNvPr id="5" name="Group 4">
                <a:extLst>
                  <a:ext uri="{FF2B5EF4-FFF2-40B4-BE49-F238E27FC236}">
                    <a16:creationId xmlns:a16="http://schemas.microsoft.com/office/drawing/2014/main" id="{41570514-310E-99C2-2EA9-1F9F98CB65D1}"/>
                  </a:ext>
                </a:extLst>
              </p:cNvPr>
              <p:cNvGrpSpPr/>
              <p:nvPr/>
            </p:nvGrpSpPr>
            <p:grpSpPr>
              <a:xfrm>
                <a:off x="1541369" y="3448809"/>
                <a:ext cx="1423817" cy="1208170"/>
                <a:chOff x="6541662" y="3154222"/>
                <a:chExt cx="1423817" cy="1208170"/>
              </a:xfrm>
            </p:grpSpPr>
            <p:sp>
              <p:nvSpPr>
                <p:cNvPr id="9" name="Cube 8">
                  <a:extLst>
                    <a:ext uri="{FF2B5EF4-FFF2-40B4-BE49-F238E27FC236}">
                      <a16:creationId xmlns:a16="http://schemas.microsoft.com/office/drawing/2014/main" id="{8AAD0A91-E3D6-9886-D72F-82E32B3FBBB5}"/>
                    </a:ext>
                  </a:extLst>
                </p:cNvPr>
                <p:cNvSpPr/>
                <p:nvPr/>
              </p:nvSpPr>
              <p:spPr bwMode="auto">
                <a:xfrm>
                  <a:off x="6945498" y="3154222"/>
                  <a:ext cx="1019981" cy="936442"/>
                </a:xfrm>
                <a:prstGeom prst="cube">
                  <a:avLst>
                    <a:gd name="adj" fmla="val 9660"/>
                  </a:avLst>
                </a:prstGeom>
                <a:solidFill>
                  <a:srgbClr val="00B0F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0" name="Cube 9">
                  <a:extLst>
                    <a:ext uri="{FF2B5EF4-FFF2-40B4-BE49-F238E27FC236}">
                      <a16:creationId xmlns:a16="http://schemas.microsoft.com/office/drawing/2014/main" id="{74F32D7B-3FC9-F50C-D212-477481131928}"/>
                    </a:ext>
                  </a:extLst>
                </p:cNvPr>
                <p:cNvSpPr/>
                <p:nvPr/>
              </p:nvSpPr>
              <p:spPr bwMode="auto">
                <a:xfrm>
                  <a:off x="6852414" y="3216808"/>
                  <a:ext cx="1019981" cy="936442"/>
                </a:xfrm>
                <a:prstGeom prst="cube">
                  <a:avLst>
                    <a:gd name="adj" fmla="val 9660"/>
                  </a:avLst>
                </a:prstGeom>
                <a:solidFill>
                  <a:srgbClr val="92D05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1" name="Cube 10">
                  <a:extLst>
                    <a:ext uri="{FF2B5EF4-FFF2-40B4-BE49-F238E27FC236}">
                      <a16:creationId xmlns:a16="http://schemas.microsoft.com/office/drawing/2014/main" id="{4444DBFF-3650-6DA5-69A8-53D8FB19664C}"/>
                    </a:ext>
                  </a:extLst>
                </p:cNvPr>
                <p:cNvSpPr/>
                <p:nvPr/>
              </p:nvSpPr>
              <p:spPr bwMode="auto">
                <a:xfrm>
                  <a:off x="6723512" y="3267763"/>
                  <a:ext cx="1019981" cy="936442"/>
                </a:xfrm>
                <a:prstGeom prst="cube">
                  <a:avLst>
                    <a:gd name="adj" fmla="val 9660"/>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2" name="Cube 11">
                  <a:extLst>
                    <a:ext uri="{FF2B5EF4-FFF2-40B4-BE49-F238E27FC236}">
                      <a16:creationId xmlns:a16="http://schemas.microsoft.com/office/drawing/2014/main" id="{F5237980-C948-208D-57B0-DEF067395EAF}"/>
                    </a:ext>
                  </a:extLst>
                </p:cNvPr>
                <p:cNvSpPr/>
                <p:nvPr/>
              </p:nvSpPr>
              <p:spPr bwMode="auto">
                <a:xfrm>
                  <a:off x="6624055" y="3353221"/>
                  <a:ext cx="1019981" cy="936442"/>
                </a:xfrm>
                <a:prstGeom prst="cube">
                  <a:avLst>
                    <a:gd name="adj" fmla="val 9660"/>
                  </a:avLst>
                </a:prstGeom>
                <a:solidFill>
                  <a:srgbClr val="FFFF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3" name="Cube 12">
                  <a:extLst>
                    <a:ext uri="{FF2B5EF4-FFF2-40B4-BE49-F238E27FC236}">
                      <a16:creationId xmlns:a16="http://schemas.microsoft.com/office/drawing/2014/main" id="{6874E27E-98BA-B261-80AB-2585BD9C26E2}"/>
                    </a:ext>
                  </a:extLst>
                </p:cNvPr>
                <p:cNvSpPr/>
                <p:nvPr/>
              </p:nvSpPr>
              <p:spPr bwMode="auto">
                <a:xfrm>
                  <a:off x="6541662" y="3425950"/>
                  <a:ext cx="1019981" cy="936442"/>
                </a:xfrm>
                <a:prstGeom prst="cube">
                  <a:avLst>
                    <a:gd name="adj" fmla="val 9660"/>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grpSp>
          <p:sp>
            <p:nvSpPr>
              <p:cNvPr id="6" name="TextBox 5">
                <a:extLst>
                  <a:ext uri="{FF2B5EF4-FFF2-40B4-BE49-F238E27FC236}">
                    <a16:creationId xmlns:a16="http://schemas.microsoft.com/office/drawing/2014/main" id="{47EEAB7C-3B03-CC51-10A7-4829803858F7}"/>
                  </a:ext>
                </a:extLst>
              </p:cNvPr>
              <p:cNvSpPr txBox="1"/>
              <p:nvPr/>
            </p:nvSpPr>
            <p:spPr>
              <a:xfrm>
                <a:off x="2848564" y="4442251"/>
                <a:ext cx="401189" cy="276999"/>
              </a:xfrm>
              <a:prstGeom prst="rect">
                <a:avLst/>
              </a:prstGeom>
              <a:noFill/>
              <a:ln w="12700">
                <a:noFill/>
              </a:ln>
            </p:spPr>
            <p:txBody>
              <a:bodyPr wrap="square" lIns="0" tIns="0" rIns="0" bIns="0" rtlCol="0">
                <a:spAutoFit/>
              </a:bodyPr>
              <a:lstStyle/>
              <a:p>
                <a:r>
                  <a:rPr lang="en-US" dirty="0"/>
                  <a:t>N</a:t>
                </a:r>
                <a:r>
                  <a:rPr lang="en-US" baseline="-25000" dirty="0"/>
                  <a:t>C</a:t>
                </a:r>
              </a:p>
            </p:txBody>
          </p:sp>
          <p:sp>
            <p:nvSpPr>
              <p:cNvPr id="7" name="TextBox 6">
                <a:extLst>
                  <a:ext uri="{FF2B5EF4-FFF2-40B4-BE49-F238E27FC236}">
                    <a16:creationId xmlns:a16="http://schemas.microsoft.com/office/drawing/2014/main" id="{53AECCCD-1A67-0FD8-0B0A-9FCEF3591FD6}"/>
                  </a:ext>
                </a:extLst>
              </p:cNvPr>
              <p:cNvSpPr txBox="1"/>
              <p:nvPr/>
            </p:nvSpPr>
            <p:spPr>
              <a:xfrm>
                <a:off x="1173173" y="3977529"/>
                <a:ext cx="441308" cy="276999"/>
              </a:xfrm>
              <a:prstGeom prst="rect">
                <a:avLst/>
              </a:prstGeom>
              <a:noFill/>
              <a:ln w="12700">
                <a:noFill/>
              </a:ln>
            </p:spPr>
            <p:txBody>
              <a:bodyPr wrap="square" lIns="0" tIns="0" rIns="0" bIns="0" rtlCol="0">
                <a:spAutoFit/>
              </a:bodyPr>
              <a:lstStyle/>
              <a:p>
                <a:r>
                  <a:rPr lang="en-US" dirty="0"/>
                  <a:t>N</a:t>
                </a:r>
                <a:r>
                  <a:rPr lang="en-US" baseline="-25000" dirty="0"/>
                  <a:t>H</a:t>
                </a:r>
              </a:p>
            </p:txBody>
          </p:sp>
          <p:sp>
            <p:nvSpPr>
              <p:cNvPr id="8" name="TextBox 7">
                <a:extLst>
                  <a:ext uri="{FF2B5EF4-FFF2-40B4-BE49-F238E27FC236}">
                    <a16:creationId xmlns:a16="http://schemas.microsoft.com/office/drawing/2014/main" id="{B107370B-CC89-9329-D872-A21028DD3FDA}"/>
                  </a:ext>
                </a:extLst>
              </p:cNvPr>
              <p:cNvSpPr txBox="1"/>
              <p:nvPr/>
            </p:nvSpPr>
            <p:spPr>
              <a:xfrm>
                <a:off x="1852121" y="4668961"/>
                <a:ext cx="401189" cy="276999"/>
              </a:xfrm>
              <a:prstGeom prst="rect">
                <a:avLst/>
              </a:prstGeom>
              <a:noFill/>
              <a:ln w="12700">
                <a:noFill/>
              </a:ln>
            </p:spPr>
            <p:txBody>
              <a:bodyPr wrap="square" lIns="0" tIns="0" rIns="0" bIns="0" rtlCol="0">
                <a:spAutoFit/>
              </a:bodyPr>
              <a:lstStyle/>
              <a:p>
                <a:r>
                  <a:rPr lang="en-US" dirty="0"/>
                  <a:t>N</a:t>
                </a:r>
                <a:r>
                  <a:rPr lang="en-US" baseline="-25000" dirty="0"/>
                  <a:t>W</a:t>
                </a:r>
              </a:p>
            </p:txBody>
          </p:sp>
        </p:grpSp>
        <p:sp>
          <p:nvSpPr>
            <p:cNvPr id="14" name="TextBox 13">
              <a:extLst>
                <a:ext uri="{FF2B5EF4-FFF2-40B4-BE49-F238E27FC236}">
                  <a16:creationId xmlns:a16="http://schemas.microsoft.com/office/drawing/2014/main" id="{571E51F6-FD90-48F3-E264-CC1FC3F831A5}"/>
                </a:ext>
              </a:extLst>
            </p:cNvPr>
            <p:cNvSpPr txBox="1"/>
            <p:nvPr/>
          </p:nvSpPr>
          <p:spPr>
            <a:xfrm>
              <a:off x="1648996" y="1085532"/>
              <a:ext cx="1659558" cy="364586"/>
            </a:xfrm>
            <a:prstGeom prst="rect">
              <a:avLst/>
            </a:prstGeom>
            <a:noFill/>
            <a:ln w="12700">
              <a:noFill/>
            </a:ln>
          </p:spPr>
          <p:txBody>
            <a:bodyPr wrap="square" lIns="0" tIns="0" rIns="0" bIns="0" rtlCol="0">
              <a:spAutoFit/>
            </a:bodyPr>
            <a:lstStyle/>
            <a:p>
              <a:r>
                <a:rPr lang="en-US" sz="2000" dirty="0"/>
                <a:t>Style image</a:t>
              </a:r>
              <a:endParaRPr lang="en-US" sz="2000" baseline="-25000" dirty="0"/>
            </a:p>
          </p:txBody>
        </p:sp>
        <p:grpSp>
          <p:nvGrpSpPr>
            <p:cNvPr id="15" name="Group 14">
              <a:extLst>
                <a:ext uri="{FF2B5EF4-FFF2-40B4-BE49-F238E27FC236}">
                  <a16:creationId xmlns:a16="http://schemas.microsoft.com/office/drawing/2014/main" id="{2B474418-2781-E585-21E6-36474675F575}"/>
                </a:ext>
              </a:extLst>
            </p:cNvPr>
            <p:cNvGrpSpPr/>
            <p:nvPr/>
          </p:nvGrpSpPr>
          <p:grpSpPr>
            <a:xfrm>
              <a:off x="5334481" y="1550151"/>
              <a:ext cx="2076580" cy="1547440"/>
              <a:chOff x="1173173" y="3448809"/>
              <a:chExt cx="2076580" cy="1547440"/>
            </a:xfrm>
          </p:grpSpPr>
          <p:grpSp>
            <p:nvGrpSpPr>
              <p:cNvPr id="16" name="Group 15">
                <a:extLst>
                  <a:ext uri="{FF2B5EF4-FFF2-40B4-BE49-F238E27FC236}">
                    <a16:creationId xmlns:a16="http://schemas.microsoft.com/office/drawing/2014/main" id="{E2971359-D18C-80EC-F78F-99178317842E}"/>
                  </a:ext>
                </a:extLst>
              </p:cNvPr>
              <p:cNvGrpSpPr/>
              <p:nvPr/>
            </p:nvGrpSpPr>
            <p:grpSpPr>
              <a:xfrm>
                <a:off x="1541369" y="3448809"/>
                <a:ext cx="1423817" cy="1208170"/>
                <a:chOff x="6541662" y="3154222"/>
                <a:chExt cx="1423817" cy="1208170"/>
              </a:xfrm>
            </p:grpSpPr>
            <p:sp>
              <p:nvSpPr>
                <p:cNvPr id="20" name="Cube 19">
                  <a:extLst>
                    <a:ext uri="{FF2B5EF4-FFF2-40B4-BE49-F238E27FC236}">
                      <a16:creationId xmlns:a16="http://schemas.microsoft.com/office/drawing/2014/main" id="{98A1FFED-55DB-0833-C796-B3C432C646D2}"/>
                    </a:ext>
                  </a:extLst>
                </p:cNvPr>
                <p:cNvSpPr/>
                <p:nvPr/>
              </p:nvSpPr>
              <p:spPr bwMode="auto">
                <a:xfrm>
                  <a:off x="6945498" y="3154222"/>
                  <a:ext cx="1019981" cy="936442"/>
                </a:xfrm>
                <a:prstGeom prst="cube">
                  <a:avLst>
                    <a:gd name="adj" fmla="val 9660"/>
                  </a:avLst>
                </a:prstGeom>
                <a:solidFill>
                  <a:srgbClr val="00B0F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1" name="Cube 20">
                  <a:extLst>
                    <a:ext uri="{FF2B5EF4-FFF2-40B4-BE49-F238E27FC236}">
                      <a16:creationId xmlns:a16="http://schemas.microsoft.com/office/drawing/2014/main" id="{041A8F8F-13B1-B422-9564-DD348209AFA2}"/>
                    </a:ext>
                  </a:extLst>
                </p:cNvPr>
                <p:cNvSpPr/>
                <p:nvPr/>
              </p:nvSpPr>
              <p:spPr bwMode="auto">
                <a:xfrm>
                  <a:off x="6852414" y="3216808"/>
                  <a:ext cx="1019981" cy="936442"/>
                </a:xfrm>
                <a:prstGeom prst="cube">
                  <a:avLst>
                    <a:gd name="adj" fmla="val 9660"/>
                  </a:avLst>
                </a:prstGeom>
                <a:solidFill>
                  <a:srgbClr val="92D05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2" name="Cube 21">
                  <a:extLst>
                    <a:ext uri="{FF2B5EF4-FFF2-40B4-BE49-F238E27FC236}">
                      <a16:creationId xmlns:a16="http://schemas.microsoft.com/office/drawing/2014/main" id="{65D4036E-BA67-D49B-9135-DA3436E3500E}"/>
                    </a:ext>
                  </a:extLst>
                </p:cNvPr>
                <p:cNvSpPr/>
                <p:nvPr/>
              </p:nvSpPr>
              <p:spPr bwMode="auto">
                <a:xfrm>
                  <a:off x="6723512" y="3267763"/>
                  <a:ext cx="1019981" cy="936442"/>
                </a:xfrm>
                <a:prstGeom prst="cube">
                  <a:avLst>
                    <a:gd name="adj" fmla="val 9660"/>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3" name="Cube 22">
                  <a:extLst>
                    <a:ext uri="{FF2B5EF4-FFF2-40B4-BE49-F238E27FC236}">
                      <a16:creationId xmlns:a16="http://schemas.microsoft.com/office/drawing/2014/main" id="{8251815D-0687-13FD-7264-0730B0D6FCA6}"/>
                    </a:ext>
                  </a:extLst>
                </p:cNvPr>
                <p:cNvSpPr/>
                <p:nvPr/>
              </p:nvSpPr>
              <p:spPr bwMode="auto">
                <a:xfrm>
                  <a:off x="6624055" y="3353221"/>
                  <a:ext cx="1019981" cy="936442"/>
                </a:xfrm>
                <a:prstGeom prst="cube">
                  <a:avLst>
                    <a:gd name="adj" fmla="val 9660"/>
                  </a:avLst>
                </a:prstGeom>
                <a:solidFill>
                  <a:srgbClr val="FFFF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4" name="Cube 23">
                  <a:extLst>
                    <a:ext uri="{FF2B5EF4-FFF2-40B4-BE49-F238E27FC236}">
                      <a16:creationId xmlns:a16="http://schemas.microsoft.com/office/drawing/2014/main" id="{9422E0A2-20B7-D456-CC7B-E02ED0F47998}"/>
                    </a:ext>
                  </a:extLst>
                </p:cNvPr>
                <p:cNvSpPr/>
                <p:nvPr/>
              </p:nvSpPr>
              <p:spPr bwMode="auto">
                <a:xfrm>
                  <a:off x="6541662" y="3425950"/>
                  <a:ext cx="1019981" cy="936442"/>
                </a:xfrm>
                <a:prstGeom prst="cube">
                  <a:avLst>
                    <a:gd name="adj" fmla="val 9660"/>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grpSp>
          <p:sp>
            <p:nvSpPr>
              <p:cNvPr id="17" name="TextBox 16">
                <a:extLst>
                  <a:ext uri="{FF2B5EF4-FFF2-40B4-BE49-F238E27FC236}">
                    <a16:creationId xmlns:a16="http://schemas.microsoft.com/office/drawing/2014/main" id="{C99BE712-4182-066C-43A5-89930D10696C}"/>
                  </a:ext>
                </a:extLst>
              </p:cNvPr>
              <p:cNvSpPr txBox="1"/>
              <p:nvPr/>
            </p:nvSpPr>
            <p:spPr>
              <a:xfrm>
                <a:off x="2848564" y="4442251"/>
                <a:ext cx="401189" cy="276999"/>
              </a:xfrm>
              <a:prstGeom prst="rect">
                <a:avLst/>
              </a:prstGeom>
              <a:noFill/>
              <a:ln w="12700">
                <a:noFill/>
              </a:ln>
            </p:spPr>
            <p:txBody>
              <a:bodyPr wrap="square" lIns="0" tIns="0" rIns="0" bIns="0" rtlCol="0">
                <a:spAutoFit/>
              </a:bodyPr>
              <a:lstStyle/>
              <a:p>
                <a:r>
                  <a:rPr lang="en-US" dirty="0"/>
                  <a:t>N</a:t>
                </a:r>
                <a:r>
                  <a:rPr lang="en-US" baseline="-25000" dirty="0"/>
                  <a:t>C</a:t>
                </a:r>
              </a:p>
            </p:txBody>
          </p:sp>
          <p:sp>
            <p:nvSpPr>
              <p:cNvPr id="18" name="TextBox 17">
                <a:extLst>
                  <a:ext uri="{FF2B5EF4-FFF2-40B4-BE49-F238E27FC236}">
                    <a16:creationId xmlns:a16="http://schemas.microsoft.com/office/drawing/2014/main" id="{169E6A24-EAC8-A5C6-5072-F22A07E4374A}"/>
                  </a:ext>
                </a:extLst>
              </p:cNvPr>
              <p:cNvSpPr txBox="1"/>
              <p:nvPr/>
            </p:nvSpPr>
            <p:spPr>
              <a:xfrm>
                <a:off x="1173173" y="3977529"/>
                <a:ext cx="441308" cy="276999"/>
              </a:xfrm>
              <a:prstGeom prst="rect">
                <a:avLst/>
              </a:prstGeom>
              <a:noFill/>
              <a:ln w="12700">
                <a:noFill/>
              </a:ln>
            </p:spPr>
            <p:txBody>
              <a:bodyPr wrap="square" lIns="0" tIns="0" rIns="0" bIns="0" rtlCol="0">
                <a:spAutoFit/>
              </a:bodyPr>
              <a:lstStyle/>
              <a:p>
                <a:r>
                  <a:rPr lang="en-US" dirty="0"/>
                  <a:t>N</a:t>
                </a:r>
                <a:r>
                  <a:rPr lang="en-US" baseline="-25000" dirty="0"/>
                  <a:t>H</a:t>
                </a:r>
              </a:p>
            </p:txBody>
          </p:sp>
          <p:sp>
            <p:nvSpPr>
              <p:cNvPr id="19" name="TextBox 18">
                <a:extLst>
                  <a:ext uri="{FF2B5EF4-FFF2-40B4-BE49-F238E27FC236}">
                    <a16:creationId xmlns:a16="http://schemas.microsoft.com/office/drawing/2014/main" id="{840E65C2-61F9-3609-213B-D212AED9522D}"/>
                  </a:ext>
                </a:extLst>
              </p:cNvPr>
              <p:cNvSpPr txBox="1"/>
              <p:nvPr/>
            </p:nvSpPr>
            <p:spPr>
              <a:xfrm>
                <a:off x="1852121" y="4719250"/>
                <a:ext cx="401189" cy="276999"/>
              </a:xfrm>
              <a:prstGeom prst="rect">
                <a:avLst/>
              </a:prstGeom>
              <a:noFill/>
              <a:ln w="12700">
                <a:noFill/>
              </a:ln>
            </p:spPr>
            <p:txBody>
              <a:bodyPr wrap="square" lIns="0" tIns="0" rIns="0" bIns="0" rtlCol="0">
                <a:spAutoFit/>
              </a:bodyPr>
              <a:lstStyle/>
              <a:p>
                <a:r>
                  <a:rPr lang="en-US" dirty="0"/>
                  <a:t>N</a:t>
                </a:r>
                <a:r>
                  <a:rPr lang="en-US" baseline="-25000" dirty="0"/>
                  <a:t>W</a:t>
                </a:r>
              </a:p>
            </p:txBody>
          </p:sp>
        </p:grpSp>
        <p:sp>
          <p:nvSpPr>
            <p:cNvPr id="25" name="TextBox 24">
              <a:extLst>
                <a:ext uri="{FF2B5EF4-FFF2-40B4-BE49-F238E27FC236}">
                  <a16:creationId xmlns:a16="http://schemas.microsoft.com/office/drawing/2014/main" id="{A5230B82-D136-7241-5C4F-D99A0D270DE8}"/>
                </a:ext>
              </a:extLst>
            </p:cNvPr>
            <p:cNvSpPr txBox="1"/>
            <p:nvPr/>
          </p:nvSpPr>
          <p:spPr>
            <a:xfrm>
              <a:off x="5221350" y="1104700"/>
              <a:ext cx="2331748" cy="364586"/>
            </a:xfrm>
            <a:prstGeom prst="rect">
              <a:avLst/>
            </a:prstGeom>
            <a:noFill/>
            <a:ln w="12700">
              <a:noFill/>
            </a:ln>
          </p:spPr>
          <p:txBody>
            <a:bodyPr wrap="square" lIns="0" tIns="0" rIns="0" bIns="0" rtlCol="0">
              <a:spAutoFit/>
            </a:bodyPr>
            <a:lstStyle/>
            <a:p>
              <a:r>
                <a:rPr lang="en-US" sz="2000" dirty="0"/>
                <a:t>Generated image</a:t>
              </a:r>
              <a:endParaRPr lang="en-US" sz="2000" baseline="-25000" dirty="0"/>
            </a:p>
          </p:txBody>
        </p:sp>
      </p:grpSp>
      <p:pic>
        <p:nvPicPr>
          <p:cNvPr id="26" name="Picture 25" descr="A diagram of a picture&#10;&#10;Description automatically generated with medium confidence">
            <a:extLst>
              <a:ext uri="{FF2B5EF4-FFF2-40B4-BE49-F238E27FC236}">
                <a16:creationId xmlns:a16="http://schemas.microsoft.com/office/drawing/2014/main" id="{A887A719-D957-2F34-BD87-5FE65D62C927}"/>
              </a:ext>
            </a:extLst>
          </p:cNvPr>
          <p:cNvPicPr>
            <a:picLocks noChangeAspect="1"/>
          </p:cNvPicPr>
          <p:nvPr/>
        </p:nvPicPr>
        <p:blipFill rotWithShape="1">
          <a:blip r:embed="rId2"/>
          <a:srcRect l="10910" t="58713" r="68663" b="6735"/>
          <a:stretch/>
        </p:blipFill>
        <p:spPr>
          <a:xfrm>
            <a:off x="1614481" y="2433666"/>
            <a:ext cx="2500319" cy="2377664"/>
          </a:xfrm>
          <a:prstGeom prst="rect">
            <a:avLst/>
          </a:prstGeom>
        </p:spPr>
      </p:pic>
    </p:spTree>
    <p:extLst>
      <p:ext uri="{BB962C8B-B14F-4D97-AF65-F5344CB8AC3E}">
        <p14:creationId xmlns:p14="http://schemas.microsoft.com/office/powerpoint/2010/main" val="1300374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D878-9C1F-4CEB-C598-F724EC6E50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E4F19-29BA-810F-E320-D24E93B3321D}"/>
              </a:ext>
            </a:extLst>
          </p:cNvPr>
          <p:cNvSpPr>
            <a:spLocks noGrp="1"/>
          </p:cNvSpPr>
          <p:nvPr>
            <p:ph type="title"/>
          </p:nvPr>
        </p:nvSpPr>
        <p:spPr/>
        <p:txBody>
          <a:bodyPr/>
          <a:lstStyle/>
          <a:p>
            <a:r>
              <a:rPr lang="en-US" dirty="0"/>
              <a:t>Style Matrix</a:t>
            </a:r>
          </a:p>
        </p:txBody>
      </p:sp>
      <p:sp>
        <p:nvSpPr>
          <p:cNvPr id="3" name="Content Placeholder 2">
            <a:extLst>
              <a:ext uri="{FF2B5EF4-FFF2-40B4-BE49-F238E27FC236}">
                <a16:creationId xmlns:a16="http://schemas.microsoft.com/office/drawing/2014/main" id="{575A65D1-2D63-D749-5C6E-6796E40F4214}"/>
              </a:ext>
            </a:extLst>
          </p:cNvPr>
          <p:cNvSpPr>
            <a:spLocks noGrp="1"/>
          </p:cNvSpPr>
          <p:nvPr>
            <p:ph idx="1"/>
          </p:nvPr>
        </p:nvSpPr>
        <p:spPr>
          <a:xfrm>
            <a:off x="235022" y="883479"/>
            <a:ext cx="6377003" cy="896849"/>
          </a:xfrm>
        </p:spPr>
        <p:txBody>
          <a:bodyPr/>
          <a:lstStyle/>
          <a:p>
            <a:r>
              <a:rPr lang="en-US" dirty="0"/>
              <a:t>Suppose </a:t>
            </a:r>
            <a:r>
              <a:rPr lang="en-US" dirty="0" err="1"/>
              <a:t>a</a:t>
            </a:r>
            <a:r>
              <a:rPr lang="en-US" baseline="-25000" dirty="0" err="1"/>
              <a:t>ijk</a:t>
            </a:r>
            <a:r>
              <a:rPr lang="en-US" baseline="30000" dirty="0"/>
              <a:t>[s]</a:t>
            </a:r>
            <a:r>
              <a:rPr lang="en-US" dirty="0"/>
              <a:t> is activation in layer [s], where </a:t>
            </a:r>
            <a:r>
              <a:rPr lang="en-US" dirty="0" err="1"/>
              <a:t>i</a:t>
            </a:r>
            <a:r>
              <a:rPr lang="en-US" dirty="0"/>
              <a:t> = 1,…, N</a:t>
            </a:r>
            <a:r>
              <a:rPr lang="en-US" baseline="-25000" dirty="0"/>
              <a:t>H</a:t>
            </a:r>
            <a:r>
              <a:rPr lang="en-US" baseline="30000" dirty="0"/>
              <a:t>[s]</a:t>
            </a:r>
            <a:r>
              <a:rPr lang="en-US" dirty="0"/>
              <a:t>, j = 1,…, N</a:t>
            </a:r>
            <a:r>
              <a:rPr lang="en-US" baseline="-25000" dirty="0"/>
              <a:t>W</a:t>
            </a:r>
            <a:r>
              <a:rPr lang="en-US" baseline="30000" dirty="0"/>
              <a:t>[s]</a:t>
            </a:r>
            <a:r>
              <a:rPr lang="en-US" dirty="0"/>
              <a:t>, and k = 1,…, N</a:t>
            </a:r>
            <a:r>
              <a:rPr lang="en-US" baseline="-25000" dirty="0"/>
              <a:t>C</a:t>
            </a:r>
            <a:r>
              <a:rPr lang="en-US" baseline="30000" dirty="0"/>
              <a:t>[s]</a:t>
            </a:r>
            <a:r>
              <a:rPr lang="en-US" dirty="0"/>
              <a:t>, where N</a:t>
            </a:r>
            <a:r>
              <a:rPr lang="en-US" baseline="-25000" dirty="0"/>
              <a:t>H</a:t>
            </a:r>
            <a:r>
              <a:rPr lang="en-US" baseline="30000" dirty="0"/>
              <a:t>[s]</a:t>
            </a:r>
            <a:r>
              <a:rPr lang="en-US" dirty="0"/>
              <a:t>, N</a:t>
            </a:r>
            <a:r>
              <a:rPr lang="en-US" baseline="-25000" dirty="0"/>
              <a:t>W</a:t>
            </a:r>
            <a:r>
              <a:rPr lang="en-US" baseline="30000" dirty="0"/>
              <a:t>[s]</a:t>
            </a:r>
            <a:r>
              <a:rPr lang="en-US" dirty="0"/>
              <a:t>, and N</a:t>
            </a:r>
            <a:r>
              <a:rPr lang="en-US" baseline="-25000" dirty="0"/>
              <a:t>C</a:t>
            </a:r>
            <a:r>
              <a:rPr lang="en-US" baseline="30000" dirty="0"/>
              <a:t>[s]</a:t>
            </a:r>
            <a:r>
              <a:rPr lang="en-US" dirty="0"/>
              <a:t> are the dimensions of layer [s].</a:t>
            </a:r>
          </a:p>
        </p:txBody>
      </p:sp>
      <p:grpSp>
        <p:nvGrpSpPr>
          <p:cNvPr id="27" name="Group 26">
            <a:extLst>
              <a:ext uri="{FF2B5EF4-FFF2-40B4-BE49-F238E27FC236}">
                <a16:creationId xmlns:a16="http://schemas.microsoft.com/office/drawing/2014/main" id="{FFA27093-49B7-2E6B-E50E-537665EDA7A3}"/>
              </a:ext>
            </a:extLst>
          </p:cNvPr>
          <p:cNvGrpSpPr/>
          <p:nvPr/>
        </p:nvGrpSpPr>
        <p:grpSpPr>
          <a:xfrm>
            <a:off x="6781800" y="1006471"/>
            <a:ext cx="2002284" cy="1530575"/>
            <a:chOff x="4931915" y="887209"/>
            <a:chExt cx="2002284" cy="1530575"/>
          </a:xfrm>
        </p:grpSpPr>
        <p:grpSp>
          <p:nvGrpSpPr>
            <p:cNvPr id="7" name="Group 6">
              <a:extLst>
                <a:ext uri="{FF2B5EF4-FFF2-40B4-BE49-F238E27FC236}">
                  <a16:creationId xmlns:a16="http://schemas.microsoft.com/office/drawing/2014/main" id="{20EC512A-340C-A570-7D04-0CD76BC6FB1F}"/>
                </a:ext>
              </a:extLst>
            </p:cNvPr>
            <p:cNvGrpSpPr/>
            <p:nvPr/>
          </p:nvGrpSpPr>
          <p:grpSpPr>
            <a:xfrm>
              <a:off x="4931915" y="1212642"/>
              <a:ext cx="2002283" cy="1205142"/>
              <a:chOff x="976188" y="3448809"/>
              <a:chExt cx="2415599" cy="1649597"/>
            </a:xfrm>
          </p:grpSpPr>
          <p:grpSp>
            <p:nvGrpSpPr>
              <p:cNvPr id="9" name="Group 8">
                <a:extLst>
                  <a:ext uri="{FF2B5EF4-FFF2-40B4-BE49-F238E27FC236}">
                    <a16:creationId xmlns:a16="http://schemas.microsoft.com/office/drawing/2014/main" id="{0DD44C10-4960-DE7B-4982-1C5F4F23D97E}"/>
                  </a:ext>
                </a:extLst>
              </p:cNvPr>
              <p:cNvGrpSpPr/>
              <p:nvPr/>
            </p:nvGrpSpPr>
            <p:grpSpPr>
              <a:xfrm>
                <a:off x="1541369" y="3448809"/>
                <a:ext cx="1423817" cy="1208170"/>
                <a:chOff x="6541662" y="3154222"/>
                <a:chExt cx="1423817" cy="1208170"/>
              </a:xfrm>
            </p:grpSpPr>
            <p:sp>
              <p:nvSpPr>
                <p:cNvPr id="13" name="Cube 12">
                  <a:extLst>
                    <a:ext uri="{FF2B5EF4-FFF2-40B4-BE49-F238E27FC236}">
                      <a16:creationId xmlns:a16="http://schemas.microsoft.com/office/drawing/2014/main" id="{BD29E3B3-5DF0-8327-D1EC-5755FF544D55}"/>
                    </a:ext>
                  </a:extLst>
                </p:cNvPr>
                <p:cNvSpPr/>
                <p:nvPr/>
              </p:nvSpPr>
              <p:spPr bwMode="auto">
                <a:xfrm>
                  <a:off x="6945498" y="3154222"/>
                  <a:ext cx="1019981" cy="936442"/>
                </a:xfrm>
                <a:prstGeom prst="cube">
                  <a:avLst>
                    <a:gd name="adj" fmla="val 9660"/>
                  </a:avLst>
                </a:prstGeom>
                <a:solidFill>
                  <a:srgbClr val="00B0F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4" name="Cube 13">
                  <a:extLst>
                    <a:ext uri="{FF2B5EF4-FFF2-40B4-BE49-F238E27FC236}">
                      <a16:creationId xmlns:a16="http://schemas.microsoft.com/office/drawing/2014/main" id="{F856B9FE-AE6C-480D-E536-E5CCA7BD878B}"/>
                    </a:ext>
                  </a:extLst>
                </p:cNvPr>
                <p:cNvSpPr/>
                <p:nvPr/>
              </p:nvSpPr>
              <p:spPr bwMode="auto">
                <a:xfrm>
                  <a:off x="6852414" y="3216808"/>
                  <a:ext cx="1019981" cy="936442"/>
                </a:xfrm>
                <a:prstGeom prst="cube">
                  <a:avLst>
                    <a:gd name="adj" fmla="val 9660"/>
                  </a:avLst>
                </a:prstGeom>
                <a:solidFill>
                  <a:srgbClr val="92D05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5" name="Cube 14">
                  <a:extLst>
                    <a:ext uri="{FF2B5EF4-FFF2-40B4-BE49-F238E27FC236}">
                      <a16:creationId xmlns:a16="http://schemas.microsoft.com/office/drawing/2014/main" id="{2E8C2541-749F-0885-EB2C-2716C461AC5F}"/>
                    </a:ext>
                  </a:extLst>
                </p:cNvPr>
                <p:cNvSpPr/>
                <p:nvPr/>
              </p:nvSpPr>
              <p:spPr bwMode="auto">
                <a:xfrm>
                  <a:off x="6723512" y="3267763"/>
                  <a:ext cx="1019981" cy="936442"/>
                </a:xfrm>
                <a:prstGeom prst="cube">
                  <a:avLst>
                    <a:gd name="adj" fmla="val 9660"/>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6" name="Cube 15">
                  <a:extLst>
                    <a:ext uri="{FF2B5EF4-FFF2-40B4-BE49-F238E27FC236}">
                      <a16:creationId xmlns:a16="http://schemas.microsoft.com/office/drawing/2014/main" id="{5F11A98C-B6C6-DFE0-D174-54685874691B}"/>
                    </a:ext>
                  </a:extLst>
                </p:cNvPr>
                <p:cNvSpPr/>
                <p:nvPr/>
              </p:nvSpPr>
              <p:spPr bwMode="auto">
                <a:xfrm>
                  <a:off x="6624055" y="3353221"/>
                  <a:ext cx="1019981" cy="936442"/>
                </a:xfrm>
                <a:prstGeom prst="cube">
                  <a:avLst>
                    <a:gd name="adj" fmla="val 9660"/>
                  </a:avLst>
                </a:prstGeom>
                <a:solidFill>
                  <a:srgbClr val="FFFF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7" name="Cube 16">
                  <a:extLst>
                    <a:ext uri="{FF2B5EF4-FFF2-40B4-BE49-F238E27FC236}">
                      <a16:creationId xmlns:a16="http://schemas.microsoft.com/office/drawing/2014/main" id="{0B48A157-89DF-B1EE-6EAA-E2DA9B5D1D5D}"/>
                    </a:ext>
                  </a:extLst>
                </p:cNvPr>
                <p:cNvSpPr/>
                <p:nvPr/>
              </p:nvSpPr>
              <p:spPr bwMode="auto">
                <a:xfrm>
                  <a:off x="6541662" y="3425950"/>
                  <a:ext cx="1019981" cy="936442"/>
                </a:xfrm>
                <a:prstGeom prst="cube">
                  <a:avLst>
                    <a:gd name="adj" fmla="val 9660"/>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grpSp>
          <p:sp>
            <p:nvSpPr>
              <p:cNvPr id="10" name="TextBox 9">
                <a:extLst>
                  <a:ext uri="{FF2B5EF4-FFF2-40B4-BE49-F238E27FC236}">
                    <a16:creationId xmlns:a16="http://schemas.microsoft.com/office/drawing/2014/main" id="{2FD51CA8-CA40-2671-AC51-60DCC1381946}"/>
                  </a:ext>
                </a:extLst>
              </p:cNvPr>
              <p:cNvSpPr txBox="1"/>
              <p:nvPr/>
            </p:nvSpPr>
            <p:spPr>
              <a:xfrm>
                <a:off x="2848563" y="4442250"/>
                <a:ext cx="543224" cy="379156"/>
              </a:xfrm>
              <a:prstGeom prst="rect">
                <a:avLst/>
              </a:prstGeom>
              <a:noFill/>
              <a:ln w="12700">
                <a:noFill/>
              </a:ln>
            </p:spPr>
            <p:txBody>
              <a:bodyPr wrap="square" lIns="0" tIns="0" rIns="0" bIns="0" rtlCol="0">
                <a:spAutoFit/>
              </a:bodyPr>
              <a:lstStyle/>
              <a:p>
                <a:r>
                  <a:rPr lang="en-US" dirty="0"/>
                  <a:t>N</a:t>
                </a:r>
                <a:r>
                  <a:rPr lang="en-US" baseline="-25000" dirty="0"/>
                  <a:t>C</a:t>
                </a:r>
                <a:r>
                  <a:rPr lang="en-US" baseline="30000" dirty="0"/>
                  <a:t>[s]</a:t>
                </a:r>
                <a:endParaRPr lang="en-US" baseline="-25000" dirty="0"/>
              </a:p>
            </p:txBody>
          </p:sp>
          <p:sp>
            <p:nvSpPr>
              <p:cNvPr id="11" name="TextBox 10">
                <a:extLst>
                  <a:ext uri="{FF2B5EF4-FFF2-40B4-BE49-F238E27FC236}">
                    <a16:creationId xmlns:a16="http://schemas.microsoft.com/office/drawing/2014/main" id="{62886C0D-3FFE-E24C-6F3E-98D6B011F4BF}"/>
                  </a:ext>
                </a:extLst>
              </p:cNvPr>
              <p:cNvSpPr txBox="1"/>
              <p:nvPr/>
            </p:nvSpPr>
            <p:spPr>
              <a:xfrm>
                <a:off x="976188" y="3977531"/>
                <a:ext cx="638293" cy="379156"/>
              </a:xfrm>
              <a:prstGeom prst="rect">
                <a:avLst/>
              </a:prstGeom>
              <a:noFill/>
              <a:ln w="12700">
                <a:noFill/>
              </a:ln>
            </p:spPr>
            <p:txBody>
              <a:bodyPr wrap="square" lIns="0" tIns="0" rIns="0" bIns="0" rtlCol="0">
                <a:spAutoFit/>
              </a:bodyPr>
              <a:lstStyle/>
              <a:p>
                <a:r>
                  <a:rPr lang="en-US" dirty="0"/>
                  <a:t>N</a:t>
                </a:r>
                <a:r>
                  <a:rPr lang="en-US" baseline="-25000" dirty="0"/>
                  <a:t>H</a:t>
                </a:r>
                <a:r>
                  <a:rPr lang="en-US" baseline="30000" dirty="0"/>
                  <a:t>[s]</a:t>
                </a:r>
                <a:endParaRPr lang="en-US" baseline="-25000" dirty="0"/>
              </a:p>
            </p:txBody>
          </p:sp>
          <p:sp>
            <p:nvSpPr>
              <p:cNvPr id="12" name="TextBox 11">
                <a:extLst>
                  <a:ext uri="{FF2B5EF4-FFF2-40B4-BE49-F238E27FC236}">
                    <a16:creationId xmlns:a16="http://schemas.microsoft.com/office/drawing/2014/main" id="{7FC9FDEC-0521-3234-7769-E848E4EE8744}"/>
                  </a:ext>
                </a:extLst>
              </p:cNvPr>
              <p:cNvSpPr txBox="1"/>
              <p:nvPr/>
            </p:nvSpPr>
            <p:spPr>
              <a:xfrm>
                <a:off x="1634902" y="4719250"/>
                <a:ext cx="618407" cy="379156"/>
              </a:xfrm>
              <a:prstGeom prst="rect">
                <a:avLst/>
              </a:prstGeom>
              <a:noFill/>
              <a:ln w="12700">
                <a:noFill/>
              </a:ln>
            </p:spPr>
            <p:txBody>
              <a:bodyPr wrap="square" lIns="0" tIns="0" rIns="0" bIns="0" rtlCol="0">
                <a:spAutoFit/>
              </a:bodyPr>
              <a:lstStyle/>
              <a:p>
                <a:r>
                  <a:rPr lang="en-US" dirty="0"/>
                  <a:t>N</a:t>
                </a:r>
                <a:r>
                  <a:rPr lang="en-US" baseline="-25000" dirty="0"/>
                  <a:t>W</a:t>
                </a:r>
                <a:r>
                  <a:rPr lang="en-US" baseline="30000" dirty="0"/>
                  <a:t>[s]</a:t>
                </a:r>
                <a:endParaRPr lang="en-US" baseline="-25000" dirty="0"/>
              </a:p>
            </p:txBody>
          </p:sp>
        </p:grpSp>
        <p:sp>
          <p:nvSpPr>
            <p:cNvPr id="8" name="TextBox 7">
              <a:extLst>
                <a:ext uri="{FF2B5EF4-FFF2-40B4-BE49-F238E27FC236}">
                  <a16:creationId xmlns:a16="http://schemas.microsoft.com/office/drawing/2014/main" id="{15B497DA-E711-1D41-AFFC-E370B943FCDB}"/>
                </a:ext>
              </a:extLst>
            </p:cNvPr>
            <p:cNvSpPr txBox="1"/>
            <p:nvPr/>
          </p:nvSpPr>
          <p:spPr>
            <a:xfrm>
              <a:off x="5551126" y="887209"/>
              <a:ext cx="1383073" cy="318022"/>
            </a:xfrm>
            <a:prstGeom prst="rect">
              <a:avLst/>
            </a:prstGeom>
            <a:noFill/>
            <a:ln w="12700">
              <a:noFill/>
            </a:ln>
          </p:spPr>
          <p:txBody>
            <a:bodyPr wrap="square" lIns="0" tIns="0" rIns="0" bIns="0" rtlCol="0">
              <a:spAutoFit/>
            </a:bodyPr>
            <a:lstStyle/>
            <a:p>
              <a:r>
                <a:rPr lang="en-US" sz="2000" dirty="0"/>
                <a:t>Layer [s]</a:t>
              </a:r>
              <a:endParaRPr lang="en-US" sz="2000" baseline="-25000" dirty="0"/>
            </a:p>
          </p:txBody>
        </p:sp>
      </p:grpSp>
      <p:graphicFrame>
        <p:nvGraphicFramePr>
          <p:cNvPr id="28" name="Object 27">
            <a:extLst>
              <a:ext uri="{FF2B5EF4-FFF2-40B4-BE49-F238E27FC236}">
                <a16:creationId xmlns:a16="http://schemas.microsoft.com/office/drawing/2014/main" id="{039A5A85-2F40-1598-2130-CB2DEB1EA797}"/>
              </a:ext>
            </a:extLst>
          </p:cNvPr>
          <p:cNvGraphicFramePr>
            <a:graphicFrameLocks noChangeAspect="1"/>
          </p:cNvGraphicFramePr>
          <p:nvPr>
            <p:extLst>
              <p:ext uri="{D42A27DB-BD31-4B8C-83A1-F6EECF244321}">
                <p14:modId xmlns:p14="http://schemas.microsoft.com/office/powerpoint/2010/main" val="2128314269"/>
              </p:ext>
            </p:extLst>
          </p:nvPr>
        </p:nvGraphicFramePr>
        <p:xfrm>
          <a:off x="790683" y="1813733"/>
          <a:ext cx="2920890" cy="1808171"/>
        </p:xfrm>
        <a:graphic>
          <a:graphicData uri="http://schemas.openxmlformats.org/presentationml/2006/ole">
            <mc:AlternateContent xmlns:mc="http://schemas.openxmlformats.org/markup-compatibility/2006">
              <mc:Choice xmlns:v="urn:schemas-microsoft-com:vml" Requires="v">
                <p:oleObj name="Equation" r:id="rId2" imgW="1600200" imgH="990360" progId="Equation.DSMT4">
                  <p:embed/>
                </p:oleObj>
              </mc:Choice>
              <mc:Fallback>
                <p:oleObj name="Equation" r:id="rId2" imgW="1600200" imgH="990360" progId="Equation.DSMT4">
                  <p:embed/>
                  <p:pic>
                    <p:nvPicPr>
                      <p:cNvPr id="0" name=""/>
                      <p:cNvPicPr/>
                      <p:nvPr/>
                    </p:nvPicPr>
                    <p:blipFill>
                      <a:blip r:embed="rId3"/>
                      <a:stretch>
                        <a:fillRect/>
                      </a:stretch>
                    </p:blipFill>
                    <p:spPr>
                      <a:xfrm>
                        <a:off x="790683" y="1813733"/>
                        <a:ext cx="2920890" cy="1808171"/>
                      </a:xfrm>
                      <a:prstGeom prst="rect">
                        <a:avLst/>
                      </a:prstGeom>
                    </p:spPr>
                  </p:pic>
                </p:oleObj>
              </mc:Fallback>
            </mc:AlternateContent>
          </a:graphicData>
        </a:graphic>
      </p:graphicFrame>
      <p:graphicFrame>
        <p:nvGraphicFramePr>
          <p:cNvPr id="29" name="Object 28">
            <a:extLst>
              <a:ext uri="{FF2B5EF4-FFF2-40B4-BE49-F238E27FC236}">
                <a16:creationId xmlns:a16="http://schemas.microsoft.com/office/drawing/2014/main" id="{F3B40DDE-D6A8-FC7E-B1D3-4B61394D757D}"/>
              </a:ext>
            </a:extLst>
          </p:cNvPr>
          <p:cNvGraphicFramePr>
            <a:graphicFrameLocks noChangeAspect="1"/>
          </p:cNvGraphicFramePr>
          <p:nvPr>
            <p:extLst>
              <p:ext uri="{D42A27DB-BD31-4B8C-83A1-F6EECF244321}">
                <p14:modId xmlns:p14="http://schemas.microsoft.com/office/powerpoint/2010/main" val="305198360"/>
              </p:ext>
            </p:extLst>
          </p:nvPr>
        </p:nvGraphicFramePr>
        <p:xfrm>
          <a:off x="135767" y="3669531"/>
          <a:ext cx="8872466" cy="1121288"/>
        </p:xfrm>
        <a:graphic>
          <a:graphicData uri="http://schemas.openxmlformats.org/presentationml/2006/ole">
            <mc:AlternateContent xmlns:mc="http://schemas.openxmlformats.org/markup-compatibility/2006">
              <mc:Choice xmlns:v="urn:schemas-microsoft-com:vml" Requires="v">
                <p:oleObj name="Equation" r:id="rId4" imgW="4317840" imgH="545760" progId="Equation.DSMT4">
                  <p:embed/>
                </p:oleObj>
              </mc:Choice>
              <mc:Fallback>
                <p:oleObj name="Equation" r:id="rId4" imgW="4317840" imgH="545760" progId="Equation.DSMT4">
                  <p:embed/>
                  <p:pic>
                    <p:nvPicPr>
                      <p:cNvPr id="0" name=""/>
                      <p:cNvPicPr/>
                      <p:nvPr/>
                    </p:nvPicPr>
                    <p:blipFill>
                      <a:blip r:embed="rId5"/>
                      <a:stretch>
                        <a:fillRect/>
                      </a:stretch>
                    </p:blipFill>
                    <p:spPr>
                      <a:xfrm>
                        <a:off x="135767" y="3669531"/>
                        <a:ext cx="8872466" cy="1121288"/>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2790814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3B4BD-1009-8263-93CA-FCAD387A8A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DE9692-EB4A-6426-6E10-E78B18015713}"/>
              </a:ext>
            </a:extLst>
          </p:cNvPr>
          <p:cNvSpPr>
            <a:spLocks noGrp="1"/>
          </p:cNvSpPr>
          <p:nvPr>
            <p:ph type="title"/>
          </p:nvPr>
        </p:nvSpPr>
        <p:spPr/>
        <p:txBody>
          <a:bodyPr/>
          <a:lstStyle/>
          <a:p>
            <a:r>
              <a:rPr lang="en-US" dirty="0"/>
              <a:t>Style Cost Function</a:t>
            </a:r>
          </a:p>
        </p:txBody>
      </p:sp>
      <p:sp>
        <p:nvSpPr>
          <p:cNvPr id="10" name="Content Placeholder 9">
            <a:extLst>
              <a:ext uri="{FF2B5EF4-FFF2-40B4-BE49-F238E27FC236}">
                <a16:creationId xmlns:a16="http://schemas.microsoft.com/office/drawing/2014/main" id="{BD2865CB-304A-A8DC-B4FC-07BE12838F19}"/>
              </a:ext>
            </a:extLst>
          </p:cNvPr>
          <p:cNvSpPr>
            <a:spLocks noGrp="1"/>
          </p:cNvSpPr>
          <p:nvPr>
            <p:ph idx="1"/>
          </p:nvPr>
        </p:nvSpPr>
        <p:spPr>
          <a:xfrm>
            <a:off x="446088" y="932115"/>
            <a:ext cx="8251823" cy="2554036"/>
          </a:xfrm>
        </p:spPr>
        <p:txBody>
          <a:bodyPr/>
          <a:lstStyle/>
          <a:p>
            <a:r>
              <a:rPr lang="en-US" sz="2000" dirty="0"/>
              <a:t>The style cost function for layer [l] is</a:t>
            </a:r>
          </a:p>
          <a:p>
            <a:endParaRPr lang="en-US" sz="2000" baseline="-25000" dirty="0"/>
          </a:p>
          <a:p>
            <a:endParaRPr lang="en-US" dirty="0"/>
          </a:p>
          <a:p>
            <a:endParaRPr lang="en-US" dirty="0"/>
          </a:p>
          <a:p>
            <a:endParaRPr lang="en-US" dirty="0"/>
          </a:p>
          <a:p>
            <a:r>
              <a:rPr lang="en-US" sz="2000" dirty="0"/>
              <a:t>Thus, the style cost function for the entire model is</a:t>
            </a:r>
          </a:p>
          <a:p>
            <a:endParaRPr lang="en-US" baseline="-25000" dirty="0"/>
          </a:p>
          <a:p>
            <a:endParaRPr lang="en-US" sz="2000" baseline="-25000" dirty="0"/>
          </a:p>
          <a:p>
            <a:endParaRPr lang="en-US" baseline="-25000" dirty="0"/>
          </a:p>
          <a:p>
            <a:endParaRPr lang="en-US" sz="2000" baseline="-25000" dirty="0"/>
          </a:p>
          <a:p>
            <a:endParaRPr lang="en-US" dirty="0"/>
          </a:p>
          <a:p>
            <a:r>
              <a:rPr lang="en-US" sz="2000" dirty="0"/>
              <a:t>and the total cost function</a:t>
            </a:r>
          </a:p>
          <a:p>
            <a:endParaRPr lang="en-US" dirty="0"/>
          </a:p>
        </p:txBody>
      </p:sp>
      <p:graphicFrame>
        <p:nvGraphicFramePr>
          <p:cNvPr id="5" name="Object 4">
            <a:extLst>
              <a:ext uri="{FF2B5EF4-FFF2-40B4-BE49-F238E27FC236}">
                <a16:creationId xmlns:a16="http://schemas.microsoft.com/office/drawing/2014/main" id="{93382823-3858-89AC-2DC4-E94488C06E25}"/>
              </a:ext>
            </a:extLst>
          </p:cNvPr>
          <p:cNvGraphicFramePr>
            <a:graphicFrameLocks noChangeAspect="1"/>
          </p:cNvGraphicFramePr>
          <p:nvPr>
            <p:extLst>
              <p:ext uri="{D42A27DB-BD31-4B8C-83A1-F6EECF244321}">
                <p14:modId xmlns:p14="http://schemas.microsoft.com/office/powerpoint/2010/main" val="117098591"/>
              </p:ext>
            </p:extLst>
          </p:nvPr>
        </p:nvGraphicFramePr>
        <p:xfrm>
          <a:off x="1066800" y="1323092"/>
          <a:ext cx="6127036" cy="1066800"/>
        </p:xfrm>
        <a:graphic>
          <a:graphicData uri="http://schemas.openxmlformats.org/presentationml/2006/ole">
            <mc:AlternateContent xmlns:mc="http://schemas.openxmlformats.org/markup-compatibility/2006">
              <mc:Choice xmlns:v="urn:schemas-microsoft-com:vml" Requires="v">
                <p:oleObj name="Equation" r:id="rId2" imgW="3136680" imgH="545760" progId="Equation.DSMT4">
                  <p:embed/>
                </p:oleObj>
              </mc:Choice>
              <mc:Fallback>
                <p:oleObj name="Equation" r:id="rId2" imgW="3136680" imgH="545760" progId="Equation.DSMT4">
                  <p:embed/>
                  <p:pic>
                    <p:nvPicPr>
                      <p:cNvPr id="0" name=""/>
                      <p:cNvPicPr/>
                      <p:nvPr/>
                    </p:nvPicPr>
                    <p:blipFill>
                      <a:blip r:embed="rId3"/>
                      <a:stretch>
                        <a:fillRect/>
                      </a:stretch>
                    </p:blipFill>
                    <p:spPr>
                      <a:xfrm>
                        <a:off x="1066800" y="1323092"/>
                        <a:ext cx="6127036" cy="1066800"/>
                      </a:xfrm>
                      <a:prstGeom prst="rect">
                        <a:avLst/>
                      </a:prstGeom>
                      <a:ln>
                        <a:noFill/>
                      </a:ln>
                    </p:spPr>
                  </p:pic>
                </p:oleObj>
              </mc:Fallback>
            </mc:AlternateContent>
          </a:graphicData>
        </a:graphic>
      </p:graphicFrame>
      <p:graphicFrame>
        <p:nvGraphicFramePr>
          <p:cNvPr id="8" name="Object 7">
            <a:extLst>
              <a:ext uri="{FF2B5EF4-FFF2-40B4-BE49-F238E27FC236}">
                <a16:creationId xmlns:a16="http://schemas.microsoft.com/office/drawing/2014/main" id="{BF0A9455-D784-675E-9A82-2ACA593BFAC5}"/>
              </a:ext>
            </a:extLst>
          </p:cNvPr>
          <p:cNvGraphicFramePr>
            <a:graphicFrameLocks noChangeAspect="1"/>
          </p:cNvGraphicFramePr>
          <p:nvPr>
            <p:extLst>
              <p:ext uri="{D42A27DB-BD31-4B8C-83A1-F6EECF244321}">
                <p14:modId xmlns:p14="http://schemas.microsoft.com/office/powerpoint/2010/main" val="3937684119"/>
              </p:ext>
            </p:extLst>
          </p:nvPr>
        </p:nvGraphicFramePr>
        <p:xfrm>
          <a:off x="1981200" y="2825406"/>
          <a:ext cx="3632692" cy="895011"/>
        </p:xfrm>
        <a:graphic>
          <a:graphicData uri="http://schemas.openxmlformats.org/presentationml/2006/ole">
            <mc:AlternateContent xmlns:mc="http://schemas.openxmlformats.org/markup-compatibility/2006">
              <mc:Choice xmlns:v="urn:schemas-microsoft-com:vml" Requires="v">
                <p:oleObj name="Equation" r:id="rId4" imgW="1752480" imgH="431640" progId="Equation.DSMT4">
                  <p:embed/>
                </p:oleObj>
              </mc:Choice>
              <mc:Fallback>
                <p:oleObj name="Equation" r:id="rId4" imgW="1752480" imgH="431640" progId="Equation.DSMT4">
                  <p:embed/>
                  <p:pic>
                    <p:nvPicPr>
                      <p:cNvPr id="0" name=""/>
                      <p:cNvPicPr/>
                      <p:nvPr/>
                    </p:nvPicPr>
                    <p:blipFill>
                      <a:blip r:embed="rId5"/>
                      <a:stretch>
                        <a:fillRect/>
                      </a:stretch>
                    </p:blipFill>
                    <p:spPr>
                      <a:xfrm>
                        <a:off x="1981200" y="2825406"/>
                        <a:ext cx="3632692" cy="895011"/>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16DDEA61-0DB6-CA85-1DC3-1A66D568784C}"/>
              </a:ext>
            </a:extLst>
          </p:cNvPr>
          <p:cNvGraphicFramePr>
            <a:graphicFrameLocks noChangeAspect="1"/>
          </p:cNvGraphicFramePr>
          <p:nvPr>
            <p:extLst>
              <p:ext uri="{D42A27DB-BD31-4B8C-83A1-F6EECF244321}">
                <p14:modId xmlns:p14="http://schemas.microsoft.com/office/powerpoint/2010/main" val="1504207105"/>
              </p:ext>
            </p:extLst>
          </p:nvPr>
        </p:nvGraphicFramePr>
        <p:xfrm>
          <a:off x="1923143" y="4243136"/>
          <a:ext cx="4356100" cy="465137"/>
        </p:xfrm>
        <a:graphic>
          <a:graphicData uri="http://schemas.openxmlformats.org/presentationml/2006/ole">
            <mc:AlternateContent xmlns:mc="http://schemas.openxmlformats.org/markup-compatibility/2006">
              <mc:Choice xmlns:v="urn:schemas-microsoft-com:vml" Requires="v">
                <p:oleObj name="Equation" r:id="rId6" imgW="4355782" imgH="465066" progId="Equation.DSMT4">
                  <p:embed/>
                </p:oleObj>
              </mc:Choice>
              <mc:Fallback>
                <p:oleObj name="Equation" r:id="rId6" imgW="4355782" imgH="465066" progId="Equation.DSMT4">
                  <p:embed/>
                  <p:pic>
                    <p:nvPicPr>
                      <p:cNvPr id="0" name=""/>
                      <p:cNvPicPr/>
                      <p:nvPr/>
                    </p:nvPicPr>
                    <p:blipFill>
                      <a:blip r:embed="rId7"/>
                      <a:stretch>
                        <a:fillRect/>
                      </a:stretch>
                    </p:blipFill>
                    <p:spPr>
                      <a:xfrm>
                        <a:off x="1923143" y="4243136"/>
                        <a:ext cx="4356100" cy="465137"/>
                      </a:xfrm>
                      <a:prstGeom prst="rect">
                        <a:avLst/>
                      </a:prstGeom>
                    </p:spPr>
                  </p:pic>
                </p:oleObj>
              </mc:Fallback>
            </mc:AlternateContent>
          </a:graphicData>
        </a:graphic>
      </p:graphicFrame>
    </p:spTree>
    <p:extLst>
      <p:ext uri="{BB962C8B-B14F-4D97-AF65-F5344CB8AC3E}">
        <p14:creationId xmlns:p14="http://schemas.microsoft.com/office/powerpoint/2010/main" val="2370235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1BDCF-3861-73FD-8388-54E6B1AB0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C1D30-B445-4380-F8AB-1D9DB0DEDA82}"/>
              </a:ext>
            </a:extLst>
          </p:cNvPr>
          <p:cNvSpPr>
            <a:spLocks noGrp="1"/>
          </p:cNvSpPr>
          <p:nvPr>
            <p:ph type="title"/>
          </p:nvPr>
        </p:nvSpPr>
        <p:spPr/>
        <p:txBody>
          <a:bodyPr/>
          <a:lstStyle/>
          <a:p>
            <a:r>
              <a:rPr lang="en-US" dirty="0"/>
              <a:t>1D Convolutions</a:t>
            </a:r>
          </a:p>
        </p:txBody>
      </p:sp>
      <p:pic>
        <p:nvPicPr>
          <p:cNvPr id="7" name="Picture 6" descr="A drawing of a box with numbers&#10;&#10;Description automatically generated">
            <a:extLst>
              <a:ext uri="{FF2B5EF4-FFF2-40B4-BE49-F238E27FC236}">
                <a16:creationId xmlns:a16="http://schemas.microsoft.com/office/drawing/2014/main" id="{39775347-724B-35B1-A455-3DE3C72D3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277" y="1728787"/>
            <a:ext cx="6551445" cy="1685925"/>
          </a:xfrm>
          <a:prstGeom prst="rect">
            <a:avLst/>
          </a:prstGeom>
        </p:spPr>
      </p:pic>
    </p:spTree>
    <p:extLst>
      <p:ext uri="{BB962C8B-B14F-4D97-AF65-F5344CB8AC3E}">
        <p14:creationId xmlns:p14="http://schemas.microsoft.com/office/powerpoint/2010/main" val="1411732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3A709-EDD3-A665-2957-D8C80D948E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38BB93-DCE9-00AE-7391-93B65D98C5F7}"/>
              </a:ext>
            </a:extLst>
          </p:cNvPr>
          <p:cNvSpPr>
            <a:spLocks noGrp="1"/>
          </p:cNvSpPr>
          <p:nvPr>
            <p:ph type="title"/>
          </p:nvPr>
        </p:nvSpPr>
        <p:spPr/>
        <p:txBody>
          <a:bodyPr/>
          <a:lstStyle/>
          <a:p>
            <a:r>
              <a:rPr lang="en-US" dirty="0"/>
              <a:t>2D Convolutions</a:t>
            </a:r>
          </a:p>
        </p:txBody>
      </p:sp>
      <p:pic>
        <p:nvPicPr>
          <p:cNvPr id="5" name="Picture 4" descr="A diagram of a graphing system&#10;&#10;Description automatically generated">
            <a:extLst>
              <a:ext uri="{FF2B5EF4-FFF2-40B4-BE49-F238E27FC236}">
                <a16:creationId xmlns:a16="http://schemas.microsoft.com/office/drawing/2014/main" id="{01A5621D-5520-7C59-1B50-A6B2759AD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827" y="1098321"/>
            <a:ext cx="6056318" cy="3692877"/>
          </a:xfrm>
          <a:prstGeom prst="rect">
            <a:avLst/>
          </a:prstGeom>
        </p:spPr>
      </p:pic>
    </p:spTree>
    <p:extLst>
      <p:ext uri="{BB962C8B-B14F-4D97-AF65-F5344CB8AC3E}">
        <p14:creationId xmlns:p14="http://schemas.microsoft.com/office/powerpoint/2010/main" val="3641142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B7EBD-2716-1756-5F42-4F7E99A762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CDB012-EA21-1A8C-9EF4-EEF2BB52C20B}"/>
              </a:ext>
            </a:extLst>
          </p:cNvPr>
          <p:cNvSpPr>
            <a:spLocks noGrp="1"/>
          </p:cNvSpPr>
          <p:nvPr>
            <p:ph type="title"/>
          </p:nvPr>
        </p:nvSpPr>
        <p:spPr/>
        <p:txBody>
          <a:bodyPr/>
          <a:lstStyle/>
          <a:p>
            <a:r>
              <a:rPr lang="en-US" dirty="0"/>
              <a:t>3D Convolution</a:t>
            </a:r>
          </a:p>
        </p:txBody>
      </p:sp>
      <p:pic>
        <p:nvPicPr>
          <p:cNvPr id="5" name="Picture 4" descr="A cube with numbers and a line&#10;&#10;Description automatically generated with medium confidence">
            <a:extLst>
              <a:ext uri="{FF2B5EF4-FFF2-40B4-BE49-F238E27FC236}">
                <a16:creationId xmlns:a16="http://schemas.microsoft.com/office/drawing/2014/main" id="{0B531B90-F2A4-A824-FAFA-967A364DA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504950"/>
            <a:ext cx="7010400" cy="2638915"/>
          </a:xfrm>
          <a:prstGeom prst="rect">
            <a:avLst/>
          </a:prstGeom>
        </p:spPr>
      </p:pic>
    </p:spTree>
    <p:extLst>
      <p:ext uri="{BB962C8B-B14F-4D97-AF65-F5344CB8AC3E}">
        <p14:creationId xmlns:p14="http://schemas.microsoft.com/office/powerpoint/2010/main" val="1662990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F9FA3-3C4E-3525-6BEF-52F55D7772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1586CB-035B-D368-B720-74E0C783BCCC}"/>
              </a:ext>
            </a:extLst>
          </p:cNvPr>
          <p:cNvSpPr>
            <a:spLocks noGrp="1"/>
          </p:cNvSpPr>
          <p:nvPr>
            <p:ph type="title"/>
          </p:nvPr>
        </p:nvSpPr>
        <p:spPr/>
        <p:txBody>
          <a:bodyPr/>
          <a:lstStyle/>
          <a:p>
            <a:r>
              <a:rPr lang="en-US" dirty="0"/>
              <a:t>Extensions of NST</a:t>
            </a:r>
          </a:p>
        </p:txBody>
      </p:sp>
      <p:sp>
        <p:nvSpPr>
          <p:cNvPr id="3" name="Content Placeholder 2">
            <a:extLst>
              <a:ext uri="{FF2B5EF4-FFF2-40B4-BE49-F238E27FC236}">
                <a16:creationId xmlns:a16="http://schemas.microsoft.com/office/drawing/2014/main" id="{4E098108-8998-87F0-41C3-D3B287114BC3}"/>
              </a:ext>
            </a:extLst>
          </p:cNvPr>
          <p:cNvSpPr>
            <a:spLocks noGrp="1"/>
          </p:cNvSpPr>
          <p:nvPr>
            <p:ph idx="1"/>
          </p:nvPr>
        </p:nvSpPr>
        <p:spPr/>
        <p:txBody>
          <a:bodyPr/>
          <a:lstStyle/>
          <a:p>
            <a:r>
              <a:rPr lang="en-US" dirty="0"/>
              <a:t>NST has also been extended to videos.</a:t>
            </a:r>
          </a:p>
          <a:p>
            <a:r>
              <a:rPr lang="en-US" dirty="0"/>
              <a:t>A 'perceptual loss' measuring the differences between higher-level layers within the CNN can be used rather than the pixel-based loss defined above.</a:t>
            </a:r>
          </a:p>
          <a:p>
            <a:r>
              <a:rPr lang="en-US" dirty="0"/>
              <a:t>Once trained, the network may be used to transform an image into the style used during training, using a single feed-forward pass of the network. </a:t>
            </a:r>
          </a:p>
          <a:p>
            <a:r>
              <a:rPr lang="en-US" dirty="0"/>
              <a:t>Most recently, feature transform based NST methods have been explored for fast stylization that are not coupled to single specific style and enable user-controllable blending of styles, for example the whitening and coloring transform (WCT).</a:t>
            </a:r>
          </a:p>
        </p:txBody>
      </p:sp>
    </p:spTree>
    <p:extLst>
      <p:ext uri="{BB962C8B-B14F-4D97-AF65-F5344CB8AC3E}">
        <p14:creationId xmlns:p14="http://schemas.microsoft.com/office/powerpoint/2010/main" val="2959462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7C3C5-F815-FD25-7F72-4424509A3A6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1065E79-FC0E-293C-490F-2D07B683CFE2}"/>
              </a:ext>
            </a:extLst>
          </p:cNvPr>
          <p:cNvSpPr>
            <a:spLocks noGrp="1"/>
          </p:cNvSpPr>
          <p:nvPr>
            <p:ph type="ctrTitle"/>
          </p:nvPr>
        </p:nvSpPr>
        <p:spPr>
          <a:xfrm>
            <a:off x="1257300" y="3409950"/>
            <a:ext cx="6629400" cy="533400"/>
          </a:xfrm>
        </p:spPr>
        <p:txBody>
          <a:bodyPr/>
          <a:lstStyle/>
          <a:p>
            <a:pPr marL="2520950" indent="-2520950"/>
            <a:r>
              <a:rPr lang="en-US" dirty="0"/>
              <a:t>Chapter 18 – Neural Style Transfer</a:t>
            </a:r>
          </a:p>
        </p:txBody>
      </p:sp>
    </p:spTree>
    <p:extLst>
      <p:ext uri="{BB962C8B-B14F-4D97-AF65-F5344CB8AC3E}">
        <p14:creationId xmlns:p14="http://schemas.microsoft.com/office/powerpoint/2010/main" val="377060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9736C3-B7A7-91A7-0F4E-7F74B4522B75}"/>
              </a:ext>
            </a:extLst>
          </p:cNvPr>
          <p:cNvSpPr>
            <a:spLocks noGrp="1"/>
          </p:cNvSpPr>
          <p:nvPr>
            <p:ph type="title"/>
          </p:nvPr>
        </p:nvSpPr>
        <p:spPr/>
        <p:txBody>
          <a:bodyPr/>
          <a:lstStyle/>
          <a:p>
            <a:r>
              <a:rPr lang="en-US" dirty="0"/>
              <a:t>Face Verification Supervised </a:t>
            </a:r>
            <a:r>
              <a:rPr lang="en-US" dirty="0" err="1"/>
              <a:t>Learninig</a:t>
            </a:r>
            <a:endParaRPr lang="en-US" dirty="0"/>
          </a:p>
        </p:txBody>
      </p:sp>
      <p:grpSp>
        <p:nvGrpSpPr>
          <p:cNvPr id="8" name="Group 7">
            <a:extLst>
              <a:ext uri="{FF2B5EF4-FFF2-40B4-BE49-F238E27FC236}">
                <a16:creationId xmlns:a16="http://schemas.microsoft.com/office/drawing/2014/main" id="{F57B8145-0CE0-AFB7-1DA3-4F88907E7BD1}"/>
              </a:ext>
            </a:extLst>
          </p:cNvPr>
          <p:cNvGrpSpPr/>
          <p:nvPr/>
        </p:nvGrpSpPr>
        <p:grpSpPr>
          <a:xfrm>
            <a:off x="1638300" y="1276350"/>
            <a:ext cx="5867400" cy="3000794"/>
            <a:chOff x="1143000" y="1200150"/>
            <a:chExt cx="5867400" cy="3000794"/>
          </a:xfrm>
        </p:grpSpPr>
        <p:pic>
          <p:nvPicPr>
            <p:cNvPr id="6" name="Picture 5">
              <a:extLst>
                <a:ext uri="{FF2B5EF4-FFF2-40B4-BE49-F238E27FC236}">
                  <a16:creationId xmlns:a16="http://schemas.microsoft.com/office/drawing/2014/main" id="{E7CD9422-84A2-7591-5FE4-2605E9F7B2E6}"/>
                </a:ext>
              </a:extLst>
            </p:cNvPr>
            <p:cNvPicPr>
              <a:picLocks noChangeAspect="1"/>
            </p:cNvPicPr>
            <p:nvPr/>
          </p:nvPicPr>
          <p:blipFill>
            <a:blip r:embed="rId2"/>
            <a:stretch>
              <a:fillRect/>
            </a:stretch>
          </p:blipFill>
          <p:spPr>
            <a:xfrm>
              <a:off x="1143000" y="1200150"/>
              <a:ext cx="2581635" cy="3000794"/>
            </a:xfrm>
            <a:prstGeom prst="rect">
              <a:avLst/>
            </a:prstGeom>
          </p:spPr>
        </p:pic>
        <p:sp>
          <p:nvSpPr>
            <p:cNvPr id="7" name="TextBox 6">
              <a:extLst>
                <a:ext uri="{FF2B5EF4-FFF2-40B4-BE49-F238E27FC236}">
                  <a16:creationId xmlns:a16="http://schemas.microsoft.com/office/drawing/2014/main" id="{88217C17-E98F-B025-33DB-7B855609228F}"/>
                </a:ext>
              </a:extLst>
            </p:cNvPr>
            <p:cNvSpPr txBox="1"/>
            <p:nvPr/>
          </p:nvSpPr>
          <p:spPr>
            <a:xfrm>
              <a:off x="4343400" y="1657350"/>
              <a:ext cx="2667000" cy="2354491"/>
            </a:xfrm>
            <a:prstGeom prst="rect">
              <a:avLst/>
            </a:prstGeom>
            <a:noFill/>
          </p:spPr>
          <p:txBody>
            <a:bodyPr wrap="square" rtlCol="0">
              <a:spAutoFit/>
            </a:bodyPr>
            <a:lstStyle/>
            <a:p>
              <a:pPr>
                <a:spcAft>
                  <a:spcPts val="3000"/>
                </a:spcAft>
              </a:pPr>
              <a:r>
                <a:rPr lang="en-US" dirty="0"/>
                <a:t>The same face</a:t>
              </a:r>
            </a:p>
            <a:p>
              <a:pPr>
                <a:spcAft>
                  <a:spcPts val="3000"/>
                </a:spcAft>
              </a:pPr>
              <a:r>
                <a:rPr lang="en-US" dirty="0"/>
                <a:t>Not the same face</a:t>
              </a:r>
            </a:p>
            <a:p>
              <a:pPr>
                <a:spcAft>
                  <a:spcPts val="3000"/>
                </a:spcAft>
              </a:pPr>
              <a:r>
                <a:rPr lang="en-US" dirty="0"/>
                <a:t>Not the same face</a:t>
              </a:r>
            </a:p>
            <a:p>
              <a:pPr>
                <a:spcAft>
                  <a:spcPts val="3000"/>
                </a:spcAft>
              </a:pPr>
              <a:r>
                <a:rPr lang="en-US" dirty="0"/>
                <a:t>The same face</a:t>
              </a:r>
            </a:p>
          </p:txBody>
        </p:sp>
      </p:grpSp>
    </p:spTree>
    <p:extLst>
      <p:ext uri="{BB962C8B-B14F-4D97-AF65-F5344CB8AC3E}">
        <p14:creationId xmlns:p14="http://schemas.microsoft.com/office/powerpoint/2010/main" val="2074068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7203B-95B8-EE0F-B6F3-208210386EA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5820D6A-92C8-F3A8-CFC1-E38687F2257F}"/>
              </a:ext>
            </a:extLst>
          </p:cNvPr>
          <p:cNvSpPr txBox="1"/>
          <p:nvPr/>
        </p:nvSpPr>
        <p:spPr>
          <a:xfrm rot="20891098">
            <a:off x="580908" y="2248585"/>
            <a:ext cx="7982184" cy="646331"/>
          </a:xfrm>
          <a:prstGeom prst="rect">
            <a:avLst/>
          </a:prstGeom>
          <a:noFill/>
        </p:spPr>
        <p:txBody>
          <a:bodyPr wrap="square" rtlCol="0">
            <a:spAutoFit/>
          </a:bodyPr>
          <a:lstStyle/>
          <a:p>
            <a:r>
              <a:rPr lang="en-US" sz="3600" dirty="0">
                <a:solidFill>
                  <a:srgbClr val="333399"/>
                </a:solidFill>
              </a:rPr>
              <a:t>Similarity and Siamese (Twin) Network</a:t>
            </a:r>
          </a:p>
        </p:txBody>
      </p:sp>
    </p:spTree>
    <p:extLst>
      <p:ext uri="{BB962C8B-B14F-4D97-AF65-F5344CB8AC3E}">
        <p14:creationId xmlns:p14="http://schemas.microsoft.com/office/powerpoint/2010/main" val="912637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516C5-56A5-13E1-D43D-667A3720DC8F}"/>
            </a:ext>
          </a:extLst>
        </p:cNvPr>
        <p:cNvGrpSpPr/>
        <p:nvPr/>
      </p:nvGrpSpPr>
      <p:grpSpPr>
        <a:xfrm>
          <a:off x="0" y="0"/>
          <a:ext cx="0" cy="0"/>
          <a:chOff x="0" y="0"/>
          <a:chExt cx="0" cy="0"/>
        </a:xfrm>
      </p:grpSpPr>
      <p:pic>
        <p:nvPicPr>
          <p:cNvPr id="5" name="Picture 4" descr="A diagram of a neural network&#10;&#10;Description automatically generated">
            <a:extLst>
              <a:ext uri="{FF2B5EF4-FFF2-40B4-BE49-F238E27FC236}">
                <a16:creationId xmlns:a16="http://schemas.microsoft.com/office/drawing/2014/main" id="{84CC06E5-9F5A-CB04-C89E-959A8553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706" y="262586"/>
            <a:ext cx="4926358" cy="3166944"/>
          </a:xfrm>
          <a:prstGeom prst="rect">
            <a:avLst/>
          </a:prstGeom>
        </p:spPr>
      </p:pic>
      <p:sp>
        <p:nvSpPr>
          <p:cNvPr id="2" name="Title 1">
            <a:extLst>
              <a:ext uri="{FF2B5EF4-FFF2-40B4-BE49-F238E27FC236}">
                <a16:creationId xmlns:a16="http://schemas.microsoft.com/office/drawing/2014/main" id="{39525214-82EE-C0D4-E805-3B385EF7808C}"/>
              </a:ext>
            </a:extLst>
          </p:cNvPr>
          <p:cNvSpPr>
            <a:spLocks noGrp="1"/>
          </p:cNvSpPr>
          <p:nvPr>
            <p:ph type="title"/>
          </p:nvPr>
        </p:nvSpPr>
        <p:spPr>
          <a:xfrm>
            <a:off x="858965" y="257055"/>
            <a:ext cx="3179635" cy="490538"/>
          </a:xfrm>
        </p:spPr>
        <p:txBody>
          <a:bodyPr/>
          <a:lstStyle/>
          <a:p>
            <a:r>
              <a:rPr lang="en-US" dirty="0"/>
              <a:t>Siamese Network</a:t>
            </a:r>
          </a:p>
        </p:txBody>
      </p:sp>
      <p:sp>
        <p:nvSpPr>
          <p:cNvPr id="3" name="Content Placeholder 2">
            <a:extLst>
              <a:ext uri="{FF2B5EF4-FFF2-40B4-BE49-F238E27FC236}">
                <a16:creationId xmlns:a16="http://schemas.microsoft.com/office/drawing/2014/main" id="{7D9FEECC-DA9B-B0FC-2002-8D3D7798E508}"/>
              </a:ext>
            </a:extLst>
          </p:cNvPr>
          <p:cNvSpPr>
            <a:spLocks noGrp="1"/>
          </p:cNvSpPr>
          <p:nvPr>
            <p:ph sz="half" idx="2"/>
          </p:nvPr>
        </p:nvSpPr>
        <p:spPr>
          <a:xfrm>
            <a:off x="208936" y="747593"/>
            <a:ext cx="3603128" cy="2057399"/>
          </a:xfrm>
        </p:spPr>
        <p:txBody>
          <a:bodyPr/>
          <a:lstStyle/>
          <a:p>
            <a:r>
              <a:rPr lang="en-US" dirty="0"/>
              <a:t>A Siamese neural network (also called a twin neural network) is an artificial neural network that uses the same weights while working in tandem on two different input vectors to compute comparable output vectors.</a:t>
            </a:r>
          </a:p>
        </p:txBody>
      </p:sp>
      <p:sp>
        <p:nvSpPr>
          <p:cNvPr id="6" name="Content Placeholder 5">
            <a:extLst>
              <a:ext uri="{FF2B5EF4-FFF2-40B4-BE49-F238E27FC236}">
                <a16:creationId xmlns:a16="http://schemas.microsoft.com/office/drawing/2014/main" id="{43B2A15E-59D5-693C-BB5B-C747788DCA41}"/>
              </a:ext>
            </a:extLst>
          </p:cNvPr>
          <p:cNvSpPr>
            <a:spLocks noGrp="1"/>
          </p:cNvSpPr>
          <p:nvPr>
            <p:ph sz="half" idx="10"/>
          </p:nvPr>
        </p:nvSpPr>
        <p:spPr>
          <a:xfrm>
            <a:off x="208935" y="3562350"/>
            <a:ext cx="8619311" cy="584667"/>
          </a:xfrm>
        </p:spPr>
        <p:txBody>
          <a:bodyPr/>
          <a:lstStyle/>
          <a:p>
            <a:r>
              <a:rPr lang="en-US" dirty="0"/>
              <a:t>Often one of the output vectors is precomputed, thus forming a baseline against which the other output vector is compared. </a:t>
            </a:r>
          </a:p>
          <a:p>
            <a:r>
              <a:rPr lang="en-US" dirty="0"/>
              <a:t>This is similar to comparing fingerprints but can be described more technically as a </a:t>
            </a:r>
            <a:r>
              <a:rPr lang="en-US" b="1" i="1" dirty="0"/>
              <a:t>distance function </a:t>
            </a:r>
            <a:r>
              <a:rPr lang="en-US" dirty="0"/>
              <a:t>for locality-sensitive hashing.</a:t>
            </a:r>
          </a:p>
          <a:p>
            <a:endParaRPr lang="en-US" dirty="0"/>
          </a:p>
        </p:txBody>
      </p:sp>
    </p:spTree>
    <p:extLst>
      <p:ext uri="{BB962C8B-B14F-4D97-AF65-F5344CB8AC3E}">
        <p14:creationId xmlns:p14="http://schemas.microsoft.com/office/powerpoint/2010/main" val="1199043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947FC-1A1C-297A-98F3-15CA6CAA87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D2128B-23B0-2644-2E66-674782FD08A6}"/>
              </a:ext>
            </a:extLst>
          </p:cNvPr>
          <p:cNvSpPr>
            <a:spLocks noGrp="1"/>
          </p:cNvSpPr>
          <p:nvPr>
            <p:ph type="title"/>
          </p:nvPr>
        </p:nvSpPr>
        <p:spPr>
          <a:xfrm>
            <a:off x="858965" y="257055"/>
            <a:ext cx="3179635" cy="490538"/>
          </a:xfrm>
        </p:spPr>
        <p:txBody>
          <a:bodyPr/>
          <a:lstStyle/>
          <a:p>
            <a:r>
              <a:rPr lang="en-US" dirty="0"/>
              <a:t>Siamese Network</a:t>
            </a:r>
          </a:p>
        </p:txBody>
      </p:sp>
      <p:sp>
        <p:nvSpPr>
          <p:cNvPr id="3" name="Content Placeholder 2">
            <a:extLst>
              <a:ext uri="{FF2B5EF4-FFF2-40B4-BE49-F238E27FC236}">
                <a16:creationId xmlns:a16="http://schemas.microsoft.com/office/drawing/2014/main" id="{8DC38748-529D-2B5D-71EF-E5CDA0B0B512}"/>
              </a:ext>
            </a:extLst>
          </p:cNvPr>
          <p:cNvSpPr>
            <a:spLocks noGrp="1"/>
          </p:cNvSpPr>
          <p:nvPr>
            <p:ph sz="half" idx="2"/>
          </p:nvPr>
        </p:nvSpPr>
        <p:spPr>
          <a:xfrm>
            <a:off x="207706" y="958708"/>
            <a:ext cx="8728588" cy="985957"/>
          </a:xfrm>
        </p:spPr>
        <p:txBody>
          <a:bodyPr/>
          <a:lstStyle/>
          <a:p>
            <a:r>
              <a:rPr lang="en-US" sz="1800" dirty="0"/>
              <a:t>A Siamese (or a twin) network might be used for comparison of two objects:</a:t>
            </a:r>
          </a:p>
          <a:p>
            <a:pPr lvl="1"/>
            <a:r>
              <a:rPr lang="en-US" sz="1800" dirty="0"/>
              <a:t>Recognizing handwritten checks, automatic detection of faces in camera images, and matching queries with indexed documents. </a:t>
            </a:r>
          </a:p>
          <a:p>
            <a:pPr lvl="1"/>
            <a:r>
              <a:rPr lang="en-US" sz="1800" dirty="0"/>
              <a:t>The perhaps most well-known application of twin networks are face recognition, where known images of people are precomputed and compared to an image from a turnstile or similar. </a:t>
            </a:r>
          </a:p>
          <a:p>
            <a:endParaRPr lang="en-US" sz="1800" dirty="0"/>
          </a:p>
        </p:txBody>
      </p:sp>
      <p:pic>
        <p:nvPicPr>
          <p:cNvPr id="7" name="Picture 6" descr="A diagram of a network&#10;&#10;Description automatically generated">
            <a:extLst>
              <a:ext uri="{FF2B5EF4-FFF2-40B4-BE49-F238E27FC236}">
                <a16:creationId xmlns:a16="http://schemas.microsoft.com/office/drawing/2014/main" id="{5DCEF37E-D72F-E047-A9A1-000711893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617906"/>
            <a:ext cx="6400800" cy="2268540"/>
          </a:xfrm>
          <a:prstGeom prst="rect">
            <a:avLst/>
          </a:prstGeom>
        </p:spPr>
      </p:pic>
    </p:spTree>
    <p:extLst>
      <p:ext uri="{BB962C8B-B14F-4D97-AF65-F5344CB8AC3E}">
        <p14:creationId xmlns:p14="http://schemas.microsoft.com/office/powerpoint/2010/main" val="2925420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D99B4-C2C1-98A5-EF2C-8C0087B464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EB2B2-416C-FCAA-CE98-9F3126B7651A}"/>
              </a:ext>
            </a:extLst>
          </p:cNvPr>
          <p:cNvSpPr>
            <a:spLocks noGrp="1"/>
          </p:cNvSpPr>
          <p:nvPr>
            <p:ph type="title"/>
          </p:nvPr>
        </p:nvSpPr>
        <p:spPr/>
        <p:txBody>
          <a:bodyPr/>
          <a:lstStyle/>
          <a:p>
            <a:r>
              <a:rPr lang="en-US" dirty="0"/>
              <a:t>Two Problems for Siamese Networks</a:t>
            </a:r>
          </a:p>
        </p:txBody>
      </p:sp>
      <p:sp>
        <p:nvSpPr>
          <p:cNvPr id="3" name="Content Placeholder 2">
            <a:extLst>
              <a:ext uri="{FF2B5EF4-FFF2-40B4-BE49-F238E27FC236}">
                <a16:creationId xmlns:a16="http://schemas.microsoft.com/office/drawing/2014/main" id="{BDAC0958-D735-B65B-8144-0E07A4FB4BA8}"/>
              </a:ext>
            </a:extLst>
          </p:cNvPr>
          <p:cNvSpPr>
            <a:spLocks noGrp="1"/>
          </p:cNvSpPr>
          <p:nvPr>
            <p:ph sz="half" idx="2"/>
          </p:nvPr>
        </p:nvSpPr>
        <p:spPr>
          <a:xfrm>
            <a:off x="266140" y="971550"/>
            <a:ext cx="3984127" cy="2057400"/>
          </a:xfrm>
        </p:spPr>
        <p:txBody>
          <a:bodyPr/>
          <a:lstStyle/>
          <a:p>
            <a:r>
              <a:rPr lang="en-US" sz="1800" dirty="0"/>
              <a:t>It is not obvious at first, but there are two slightly different problems. </a:t>
            </a:r>
          </a:p>
          <a:p>
            <a:pPr lvl="1"/>
            <a:r>
              <a:rPr lang="en-US" sz="1800" dirty="0"/>
              <a:t>One is recognizing a person among a large number of other persons, that is the facial recognition problem. </a:t>
            </a:r>
            <a:r>
              <a:rPr lang="en-US" sz="1800" dirty="0" err="1"/>
              <a:t>DeepFace</a:t>
            </a:r>
            <a:r>
              <a:rPr lang="en-US" sz="1800" dirty="0"/>
              <a:t> is an example of such a system. In its most extreme form this is recognizing a single person at a train station or airport. </a:t>
            </a:r>
          </a:p>
          <a:p>
            <a:endParaRPr lang="en-US" sz="1800" dirty="0"/>
          </a:p>
        </p:txBody>
      </p:sp>
      <p:sp>
        <p:nvSpPr>
          <p:cNvPr id="8" name="Content Placeholder 7">
            <a:extLst>
              <a:ext uri="{FF2B5EF4-FFF2-40B4-BE49-F238E27FC236}">
                <a16:creationId xmlns:a16="http://schemas.microsoft.com/office/drawing/2014/main" id="{5E0EAD07-F628-CF88-0751-98B5E7D83209}"/>
              </a:ext>
            </a:extLst>
          </p:cNvPr>
          <p:cNvSpPr>
            <a:spLocks noGrp="1"/>
          </p:cNvSpPr>
          <p:nvPr>
            <p:ph sz="half" idx="10"/>
          </p:nvPr>
        </p:nvSpPr>
        <p:spPr>
          <a:xfrm>
            <a:off x="274607" y="3747083"/>
            <a:ext cx="8077200" cy="805867"/>
          </a:xfrm>
        </p:spPr>
        <p:txBody>
          <a:bodyPr/>
          <a:lstStyle/>
          <a:p>
            <a:pPr lvl="1"/>
            <a:r>
              <a:rPr lang="en-US" dirty="0"/>
              <a:t>The other problem is face verification, that is to verify whether the photo in a pass is the same as the person claiming he or she is the same person. </a:t>
            </a:r>
          </a:p>
          <a:p>
            <a:endParaRPr lang="en-US" dirty="0"/>
          </a:p>
        </p:txBody>
      </p:sp>
      <p:pic>
        <p:nvPicPr>
          <p:cNvPr id="5" name="Picture 4" descr="A diagram of a layer of layers&#10;&#10;Description automatically generated with medium confidence">
            <a:extLst>
              <a:ext uri="{FF2B5EF4-FFF2-40B4-BE49-F238E27FC236}">
                <a16:creationId xmlns:a16="http://schemas.microsoft.com/office/drawing/2014/main" id="{C1D9A3BC-A50F-53C3-441C-2AB6F7AB7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895350"/>
            <a:ext cx="4534364" cy="2860137"/>
          </a:xfrm>
          <a:prstGeom prst="rect">
            <a:avLst/>
          </a:prstGeom>
        </p:spPr>
      </p:pic>
    </p:spTree>
    <p:extLst>
      <p:ext uri="{BB962C8B-B14F-4D97-AF65-F5344CB8AC3E}">
        <p14:creationId xmlns:p14="http://schemas.microsoft.com/office/powerpoint/2010/main" val="2837598268"/>
      </p:ext>
    </p:extLst>
  </p:cSld>
  <p:clrMapOvr>
    <a:masterClrMapping/>
  </p:clrMapOvr>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92411</TotalTime>
  <Words>2415</Words>
  <Application>Microsoft Macintosh PowerPoint</Application>
  <PresentationFormat>On-screen Show (16:9)</PresentationFormat>
  <Paragraphs>230</Paragraphs>
  <Slides>47</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2" baseType="lpstr">
      <vt:lpstr>Arial</vt:lpstr>
      <vt:lpstr>Tahoma</vt:lpstr>
      <vt:lpstr>Wingdings</vt:lpstr>
      <vt:lpstr>Blends</vt:lpstr>
      <vt:lpstr>Equation</vt:lpstr>
      <vt:lpstr>Chapter 18 – Neural Style Transfer</vt:lpstr>
      <vt:lpstr>In This Chapter</vt:lpstr>
      <vt:lpstr>PowerPoint Presentation</vt:lpstr>
      <vt:lpstr>Face Verification vs Face Recognition</vt:lpstr>
      <vt:lpstr>Face Verification Supervised Learninig</vt:lpstr>
      <vt:lpstr>PowerPoint Presentation</vt:lpstr>
      <vt:lpstr>Siamese Network</vt:lpstr>
      <vt:lpstr>Siamese Network</vt:lpstr>
      <vt:lpstr>Two Problems for Siamese Networks</vt:lpstr>
      <vt:lpstr>Distance Metric Properties for Loss Function</vt:lpstr>
      <vt:lpstr>Euclidean Distance Metric</vt:lpstr>
      <vt:lpstr>Siamese Network Learning Objective</vt:lpstr>
      <vt:lpstr>Triplet Loss</vt:lpstr>
      <vt:lpstr>Triplet Loss is a Distance-Based Loss Function </vt:lpstr>
      <vt:lpstr>The Goal of the Triplet Loss Function </vt:lpstr>
      <vt:lpstr>Siamese Network Learning Objective</vt:lpstr>
      <vt:lpstr>Learning in Siamese (Twin) Network</vt:lpstr>
      <vt:lpstr>PowerPoint Presentation</vt:lpstr>
      <vt:lpstr>What a Deep CNN is Learning</vt:lpstr>
      <vt:lpstr>Visualizing Deep Layers: Layer 1</vt:lpstr>
      <vt:lpstr>Visualizing Deep Layers: Layer 2</vt:lpstr>
      <vt:lpstr>Visualizing Deep Layers: Layer 3</vt:lpstr>
      <vt:lpstr>Visualizing Deep Layers: Layer 4</vt:lpstr>
      <vt:lpstr>Visualizing Deep Layers: Layer 5</vt:lpstr>
      <vt:lpstr>PowerPoint Presentation</vt:lpstr>
      <vt:lpstr>Neural Style Transfer (NST)</vt:lpstr>
      <vt:lpstr>What is Neural Style Transfer?</vt:lpstr>
      <vt:lpstr>Neural Style Transfer Examples</vt:lpstr>
      <vt:lpstr>Principles of Neural Style Transfer</vt:lpstr>
      <vt:lpstr>Major Algorithm of Neural Style Transfer</vt:lpstr>
      <vt:lpstr>Major Algorithm of Neural Style Transfer</vt:lpstr>
      <vt:lpstr>The Process of NST    (1/2)</vt:lpstr>
      <vt:lpstr>The Process of NST    (2/2)</vt:lpstr>
      <vt:lpstr>Neural Style Transfer Training</vt:lpstr>
      <vt:lpstr>The most important in NST Training</vt:lpstr>
      <vt:lpstr>Neural Style Transfer Cost Function</vt:lpstr>
      <vt:lpstr>Generate a Morphed Image G</vt:lpstr>
      <vt:lpstr>Content Cost Function</vt:lpstr>
      <vt:lpstr>Meaning of the “Style” of an Image</vt:lpstr>
      <vt:lpstr>Intuition About Style of an Image</vt:lpstr>
      <vt:lpstr>Style Matrix</vt:lpstr>
      <vt:lpstr>Style Cost Function</vt:lpstr>
      <vt:lpstr>1D Convolutions</vt:lpstr>
      <vt:lpstr>2D Convolutions</vt:lpstr>
      <vt:lpstr>3D Convolution</vt:lpstr>
      <vt:lpstr>Extensions of NST</vt:lpstr>
      <vt:lpstr>Chapter 18 – Neural Style Transfer</vt:lpstr>
    </vt:vector>
  </TitlesOfParts>
  <Company>Lincoln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–Tools for Java Development</dc:title>
  <dc:creator>Sergey K. Aityan</dc:creator>
  <cp:lastModifiedBy>Xijing Zhang</cp:lastModifiedBy>
  <cp:revision>1090</cp:revision>
  <cp:lastPrinted>1601-01-01T00:00:00Z</cp:lastPrinted>
  <dcterms:created xsi:type="dcterms:W3CDTF">2003-11-11T09:16:48Z</dcterms:created>
  <dcterms:modified xsi:type="dcterms:W3CDTF">2024-12-05T22:41:04Z</dcterms:modified>
</cp:coreProperties>
</file>